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91" r:id="rId14"/>
    <p:sldId id="292" r:id="rId15"/>
    <p:sldId id="270" r:id="rId16"/>
    <p:sldId id="293" r:id="rId17"/>
    <p:sldId id="271" r:id="rId18"/>
    <p:sldId id="294" r:id="rId19"/>
    <p:sldId id="295" r:id="rId20"/>
    <p:sldId id="272" r:id="rId21"/>
    <p:sldId id="273" r:id="rId22"/>
    <p:sldId id="296" r:id="rId23"/>
    <p:sldId id="274" r:id="rId24"/>
    <p:sldId id="275" r:id="rId25"/>
    <p:sldId id="276" r:id="rId26"/>
    <p:sldId id="277" r:id="rId27"/>
    <p:sldId id="297" r:id="rId28"/>
    <p:sldId id="279" r:id="rId29"/>
    <p:sldId id="298" r:id="rId30"/>
    <p:sldId id="280" r:id="rId31"/>
    <p:sldId id="281" r:id="rId32"/>
    <p:sldId id="282" r:id="rId33"/>
    <p:sldId id="299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89" r:id="rId42"/>
    <p:sldId id="300" r:id="rId43"/>
  </p:sldIdLst>
  <p:sldSz cx="9144000" cy="6858000" type="screen4x3"/>
  <p:notesSz cx="6858000" cy="9144000"/>
  <p:embeddedFontLst>
    <p:embeddedFont>
      <p:font typeface="나눔손글씨 펜" panose="020B0600000101010101" charset="-127"/>
      <p:regular r:id="rId46"/>
    </p:embeddedFont>
    <p:embeddedFont>
      <p:font typeface="나눔고딕" panose="020B0600000101010101" charset="-127"/>
      <p:regular r:id="rId47"/>
      <p:bold r:id="rId48"/>
    </p:embeddedFont>
    <p:embeddedFont>
      <p:font typeface="drfont_daraehand" panose="020B0600000101010101" charset="-127"/>
      <p:regular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HY견고딕" panose="02030600000101010101" pitchFamily="18" charset="-127"/>
      <p:regular r:id="rId54"/>
    </p:embeddedFont>
    <p:embeddedFont>
      <p:font typeface="나눔고딕코딩" panose="020B0600000101010101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80"/>
    <a:srgbClr val="FFFFFF"/>
    <a:srgbClr val="008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90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8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09158-2656-4850-AA02-D18D73D006E1}" type="datetimeFigureOut">
              <a:rPr lang="ko-KR" altLang="en-US" smtClean="0"/>
              <a:t>2014-05-26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68666-8CBB-4EDB-87B0-CBACD4C03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39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B0DA-0FCF-4313-9400-C874EDCBAA99}" type="datetimeFigureOut">
              <a:rPr lang="ko-KR" altLang="en-US" smtClean="0"/>
              <a:pPr/>
              <a:t>2014-05-26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BA2A-F19A-4FAF-BE48-D073A0D6CD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>
            <a:spLocks noGrp="1"/>
          </p:cNvSpPr>
          <p:nvPr>
            <p:ph type="title" hasCustomPrompt="1"/>
          </p:nvPr>
        </p:nvSpPr>
        <p:spPr>
          <a:xfrm>
            <a:off x="683568" y="1735560"/>
            <a:ext cx="7920880" cy="1981472"/>
          </a:xfr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332656"/>
            <a:ext cx="1361745" cy="3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 userDrawn="1"/>
        </p:nvCxnSpPr>
        <p:spPr>
          <a:xfrm>
            <a:off x="611560" y="3717032"/>
            <a:ext cx="8136904" cy="0"/>
          </a:xfrm>
          <a:prstGeom prst="line">
            <a:avLst/>
          </a:prstGeom>
          <a:ln w="79375">
            <a:solidFill>
              <a:srgbClr val="00808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user\Desktop\2013년\(04) HTML5\07_강의교안\circle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64" y="3065760"/>
            <a:ext cx="812683" cy="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2013년\(04) HTML5\07_강의교안\circl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69" y="2448570"/>
            <a:ext cx="640556" cy="6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3545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활용할 수 있는 스티커들 by네이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255DE7-01EC-49BF-A958-7C241453933B}" type="datetimeFigureOut">
              <a:rPr lang="ko-KR" altLang="en-US" smtClean="0"/>
              <a:pPr/>
              <a:t>2014-05-26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BB028F-5ABE-453F-9B52-1BE50BCEF5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43608" y="2636912"/>
            <a:ext cx="2354400" cy="543600"/>
          </a:xfrm>
          <a:prstGeom prst="rect">
            <a:avLst/>
          </a:pr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9807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활용할 수 있는 스티커 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190452" y="1899636"/>
            <a:ext cx="2354400" cy="5436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" name="그룹 64"/>
          <p:cNvGrpSpPr>
            <a:grpSpLocks/>
          </p:cNvGrpSpPr>
          <p:nvPr userDrawn="1"/>
        </p:nvGrpSpPr>
        <p:grpSpPr bwMode="auto">
          <a:xfrm>
            <a:off x="5940152" y="3789040"/>
            <a:ext cx="2524943" cy="2383137"/>
            <a:chOff x="2551097" y="4579159"/>
            <a:chExt cx="2035623" cy="1921675"/>
          </a:xfrm>
        </p:grpSpPr>
        <p:sp>
          <p:nvSpPr>
            <p:cNvPr id="9" name="현 8"/>
            <p:cNvSpPr/>
            <p:nvPr/>
          </p:nvSpPr>
          <p:spPr>
            <a:xfrm>
              <a:off x="2551097" y="4688742"/>
              <a:ext cx="1811736" cy="1812092"/>
            </a:xfrm>
            <a:prstGeom prst="chord">
              <a:avLst>
                <a:gd name="adj1" fmla="val 21449622"/>
                <a:gd name="adj2" fmla="val 16348604"/>
              </a:avLst>
            </a:prstGeom>
            <a:solidFill>
              <a:srgbClr val="C6CA14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현 9"/>
            <p:cNvSpPr/>
            <p:nvPr/>
          </p:nvSpPr>
          <p:spPr>
            <a:xfrm rot="18470178">
              <a:off x="3494979" y="4451431"/>
              <a:ext cx="964013" cy="1219468"/>
            </a:xfrm>
            <a:prstGeom prst="chord">
              <a:avLst>
                <a:gd name="adj1" fmla="val 6151234"/>
                <a:gd name="adj2" fmla="val 1628646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3000">
                  <a:schemeClr val="bg1">
                    <a:lumMod val="75000"/>
                  </a:schemeClr>
                </a:gs>
                <a:gs pos="61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635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2" name="그림 11" descr="도형_면직사각형_옐로우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72000" y="942711"/>
            <a:ext cx="3314700" cy="1228725"/>
          </a:xfrm>
          <a:prstGeom prst="rect">
            <a:avLst/>
          </a:prstGeom>
        </p:spPr>
      </p:pic>
      <p:pic>
        <p:nvPicPr>
          <p:cNvPr id="14" name="그림 13" descr="icon_화살표좌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51" y="4811241"/>
            <a:ext cx="619125" cy="533400"/>
          </a:xfrm>
          <a:prstGeom prst="rect">
            <a:avLst/>
          </a:prstGeom>
        </p:spPr>
      </p:pic>
      <p:pic>
        <p:nvPicPr>
          <p:cNvPr id="15" name="그림 14" descr="icon_느낌표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3774268"/>
            <a:ext cx="619125" cy="533400"/>
          </a:xfrm>
          <a:prstGeom prst="rect">
            <a:avLst/>
          </a:prstGeom>
        </p:spPr>
      </p:pic>
      <p:pic>
        <p:nvPicPr>
          <p:cNvPr id="16" name="그림 15" descr="icon_돋보기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0877" y="1196972"/>
            <a:ext cx="355382" cy="306175"/>
          </a:xfrm>
          <a:prstGeom prst="rect">
            <a:avLst/>
          </a:prstGeom>
        </p:spPr>
      </p:pic>
      <p:pic>
        <p:nvPicPr>
          <p:cNvPr id="17" name="그림 16" descr="icon_비행기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5736" y="3794373"/>
            <a:ext cx="619125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788024" y="1165394"/>
            <a:ext cx="22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</a:t>
            </a:r>
            <a:r>
              <a:rPr lang="en-US" altLang="ko-KR" baseline="0" dirty="0" smtClean="0"/>
              <a:t>_ </a:t>
            </a:r>
            <a:r>
              <a:rPr lang="en-US" altLang="ko-KR" baseline="0" smtClean="0"/>
              <a:t>length </a:t>
            </a:r>
            <a:r>
              <a:rPr lang="ko-KR" altLang="en-US" baseline="0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법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형_면직사각형_옐로우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54903"/>
            <a:ext cx="7321642" cy="40822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3568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aseline="0" dirty="0" smtClean="0">
                <a:latin typeface="+mj-lt"/>
                <a:ea typeface="나눔고딕코딩" pitchFamily="49" charset="-127"/>
              </a:rPr>
              <a:t>_ length </a:t>
            </a:r>
            <a:r>
              <a:rPr lang="ko-KR" altLang="en-US" baseline="0" dirty="0" smtClean="0">
                <a:latin typeface="+mj-lt"/>
                <a:ea typeface="나눔고딕코딩" pitchFamily="49" charset="-127"/>
              </a:rPr>
              <a:t>속성</a:t>
            </a:r>
            <a:endParaRPr lang="ko-KR" altLang="en-US" dirty="0">
              <a:latin typeface="+mj-lt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5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919"/>
            </a:avLst>
          </a:prstGeom>
          <a:solidFill>
            <a:srgbClr val="FFFF00">
              <a:alpha val="13000"/>
            </a:srgb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584" y="1120775"/>
            <a:ext cx="7186612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CookBook,HTML5</a:t>
            </a:r>
            <a:r>
              <a:rPr kumimoji="0" lang="de-DE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웹 프로그래밍 입문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83568" y="1500460"/>
            <a:ext cx="7991475" cy="2000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28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6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600" dirty="0" smtClean="0">
                <a:ea typeface="맑은 고딕" pitchFamily="50" charset="-127"/>
              </a:rPr>
              <a:t>㈜</a:t>
            </a:r>
            <a:r>
              <a:rPr kumimoji="0" lang="ko-KR" altLang="en-US" sz="1600" dirty="0">
                <a:ea typeface="맑은 고딕" pitchFamily="50" charset="-127"/>
              </a:rPr>
              <a:t>에 있습니다</a:t>
            </a:r>
            <a:r>
              <a:rPr kumimoji="0" lang="en-US" altLang="ko-KR" sz="1600" dirty="0">
                <a:ea typeface="맑은 고딕" pitchFamily="50" charset="-127"/>
              </a:rPr>
              <a:t>.</a:t>
            </a:r>
            <a:r>
              <a:rPr kumimoji="0" lang="ko-KR" altLang="en-US" sz="16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6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년 이하의 징역 </a:t>
            </a:r>
            <a:endParaRPr kumimoji="0" lang="en-US" altLang="ko-KR" sz="16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    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5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128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/>
          <a:srcRect l="10625" t="5901" r="20564" b="8170"/>
          <a:stretch>
            <a:fillRect/>
          </a:stretch>
        </p:blipFill>
        <p:spPr bwMode="auto">
          <a:xfrm>
            <a:off x="5286375" y="2840038"/>
            <a:ext cx="3857625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/>
          <p:cNvSpPr txBox="1"/>
          <p:nvPr userDrawn="1"/>
        </p:nvSpPr>
        <p:spPr>
          <a:xfrm>
            <a:off x="646386" y="690414"/>
            <a:ext cx="408569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104456"/>
          </a:xfrm>
        </p:spPr>
        <p:txBody>
          <a:bodyPr>
            <a:normAutofit/>
          </a:bodyPr>
          <a:lstStyle>
            <a:lvl1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  <a:defRPr sz="32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 sz="24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2pPr>
            <a:lvl3pPr>
              <a:defRPr sz="20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3pPr>
            <a:lvl4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4pPr>
            <a:lvl5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08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549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625" t="5900" r="20564" b="8169"/>
          <a:stretch>
            <a:fillRect/>
          </a:stretch>
        </p:blipFill>
        <p:spPr>
          <a:xfrm>
            <a:off x="5314177" y="2708920"/>
            <a:ext cx="3856463" cy="3611925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646386" y="692696"/>
            <a:ext cx="410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62360" y="1775098"/>
            <a:ext cx="7467326" cy="4104456"/>
          </a:xfrm>
        </p:spPr>
        <p:txBody>
          <a:bodyPr>
            <a:normAutofit/>
          </a:bodyPr>
          <a:lstStyle>
            <a:lvl1pPr marL="457200" indent="-457200">
              <a:buClr>
                <a:schemeClr val="accent2"/>
              </a:buClr>
              <a:buFont typeface="Wingdings" pitchFamily="2" charset="2"/>
              <a:buChar char="ü"/>
              <a:defRPr sz="2800">
                <a:solidFill>
                  <a:schemeClr val="accent4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예제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896069"/>
            <a:ext cx="8352928" cy="5616575"/>
          </a:xfr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kumimoji="1" lang="ko-KR" altLang="en-US" sz="1600" b="0" kern="1200" baseline="0" dirty="0" smtClean="0">
                <a:solidFill>
                  <a:schemeClr val="tx1"/>
                </a:solidFill>
                <a:latin typeface="나눔고딕코딩" pitchFamily="49" charset="-127"/>
                <a:ea typeface="나눔고딕코딩" pitchFamily="49" charset="-127"/>
                <a:cs typeface="Tahoma" pitchFamily="34" charset="0"/>
              </a:defRPr>
            </a:lvl1pPr>
          </a:lstStyle>
          <a:p>
            <a:pPr lvl="0"/>
            <a:r>
              <a:rPr lang="en-US" altLang="ko-KR" b="0" dirty="0" err="1" smtClean="0"/>
              <a:t>qhfejskdf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sdfsdf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asdfasdfadsf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107504" y="260648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995120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908719"/>
            <a:ext cx="412691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751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예제의 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186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예제의 포인트+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12776"/>
            <a:ext cx="8728075" cy="5184874"/>
          </a:xfrm>
        </p:spPr>
        <p:txBody>
          <a:bodyPr/>
          <a:lstStyle>
            <a:lvl1pPr marL="342900" indent="-342900">
              <a:buClr>
                <a:srgbClr val="006600"/>
              </a:buClr>
              <a:buFont typeface="Wingdings" pitchFamily="2" charset="2"/>
              <a:buChar char="ü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72171" y="908720"/>
            <a:ext cx="2167581" cy="544761"/>
            <a:chOff x="107504" y="908720"/>
            <a:chExt cx="2167581" cy="544761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47664" y="908720"/>
              <a:ext cx="542751" cy="72008"/>
              <a:chOff x="1724993" y="908720"/>
              <a:chExt cx="542751" cy="72008"/>
            </a:xfrm>
          </p:grpSpPr>
          <p:sp>
            <p:nvSpPr>
              <p:cNvPr id="6" name="타원 5"/>
              <p:cNvSpPr/>
              <p:nvPr userDrawn="1"/>
            </p:nvSpPr>
            <p:spPr>
              <a:xfrm>
                <a:off x="1724993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 userDrawn="1"/>
            </p:nvSpPr>
            <p:spPr>
              <a:xfrm>
                <a:off x="1960365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 userDrawn="1"/>
            </p:nvSpPr>
            <p:spPr>
              <a:xfrm>
                <a:off x="2195736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 userDrawn="1"/>
          </p:nvSpPr>
          <p:spPr>
            <a:xfrm>
              <a:off x="107504" y="99181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80"/>
                </a:buClr>
                <a:buSzTx/>
                <a:buFont typeface="Wingdings" pitchFamily="2" charset="2"/>
                <a:buChar char="u"/>
                <a:tabLst/>
                <a:defRPr/>
              </a:pPr>
              <a:r>
                <a:rPr lang="ko-KR" altLang="en-US" sz="2400" dirty="0" smtClean="0">
                  <a:solidFill>
                    <a:schemeClr val="tx2"/>
                  </a:solidFill>
                  <a:latin typeface="drfont_daraehand" pitchFamily="66" charset="-127"/>
                  <a:ea typeface="drfont_daraehand" pitchFamily="66" charset="-127"/>
                </a:rPr>
                <a:t>예제의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53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코드없이 제목 있는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80728"/>
            <a:ext cx="8728075" cy="5616922"/>
          </a:xfrm>
        </p:spPr>
        <p:txBody>
          <a:bodyPr/>
          <a:lstStyle>
            <a:lvl1pPr marL="457200" indent="-457200">
              <a:buClr>
                <a:srgbClr val="006600"/>
              </a:buClr>
              <a:buFont typeface="+mj-lt"/>
              <a:buAutoNum type="arabicPeriod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예제 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684157" cy="37011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51520" y="764704"/>
            <a:ext cx="864096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08719"/>
            <a:ext cx="8229600" cy="568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50" r:id="rId9"/>
    <p:sldLayoutId id="2147483668" r:id="rId10"/>
    <p:sldLayoutId id="2147483655" r:id="rId11"/>
    <p:sldLayoutId id="2147483651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9999"/>
        </a:buClr>
        <a:buFont typeface="Wingdings" pitchFamily="2" charset="2"/>
        <a:buChar char="u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query/default.asp" TargetMode="External"/><Relationship Id="rId2" Type="http://schemas.openxmlformats.org/officeDocument/2006/relationships/hyperlink" Target="http://jquery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951584"/>
            <a:ext cx="7920880" cy="1981472"/>
          </a:xfrm>
        </p:spPr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4492277"/>
            <a:ext cx="77214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hlinkClick r:id="rId2"/>
              </a:rPr>
              <a:t>http://jquery.com</a:t>
            </a:r>
            <a:r>
              <a:rPr lang="en-US" altLang="ko-KR" sz="2800" dirty="0" smtClean="0">
                <a:hlinkClick r:id="rId2"/>
              </a:rPr>
              <a:t>/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>
                <a:hlinkClick r:id="rId3"/>
              </a:rPr>
              <a:t>http://</a:t>
            </a:r>
            <a:r>
              <a:rPr lang="en-US" altLang="ko-KR" sz="2800" dirty="0" smtClean="0">
                <a:hlinkClick r:id="rId3"/>
              </a:rPr>
              <a:t>www.w3schools.com/jquery/default.asp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8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3.1 </a:t>
            </a:r>
            <a:r>
              <a:rPr lang="ko-KR" altLang="en-US" smtClean="0"/>
              <a:t>속성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속성을 지정하는 방법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첫 번째 매개변수에 속성의 이름을 입력하고 두 번째 매개변수에 속성 값을 입력하는 방법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 smtClean="0"/>
              <a:t>attr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메소드의 매개변수에 객체를 넣어 속성을 조작하는 방법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254" y="2204864"/>
            <a:ext cx="5862042" cy="101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4254" y="4077072"/>
            <a:ext cx="504445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3.1 </a:t>
            </a:r>
            <a:r>
              <a:rPr lang="ko-KR" altLang="en-US" smtClean="0"/>
              <a:t>속성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속성을 지정하는 방법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 dirty="0" smtClean="0"/>
              <a:t>첫 번째 매개변수에 속성의 이름을 입력하고 두 번째 매개변수에 함수를 입력하는 방법</a:t>
            </a:r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204864"/>
            <a:ext cx="5469781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속성 값을 입력해 속성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jQuery </a:t>
            </a:r>
            <a:r>
              <a:rPr lang="ko-KR" altLang="en-US" dirty="0" smtClean="0"/>
              <a:t>라이브러리를 사용하면 모든 문서 객체에 한 번에 적용가능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10-4]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10-4</a:t>
            </a:r>
            <a:endParaRPr lang="ko-KR" altLang="en-US"/>
          </a:p>
        </p:txBody>
      </p:sp>
      <p:pic>
        <p:nvPicPr>
          <p:cNvPr id="5" name="그림 4" descr="ch10-ex04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186593"/>
            <a:ext cx="2407920" cy="830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1840" y="2132856"/>
            <a:ext cx="5607432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속성을 지정합니다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('alt', 'jQuery </a:t>
            </a:r>
            <a:r>
              <a:rPr lang="ko-KR" altLang="en-US" sz="1400" dirty="0"/>
              <a:t>라이브러리를 사용한 속성 지정</a:t>
            </a:r>
            <a:r>
              <a:rPr lang="en-US" altLang="ko-KR" sz="1400" dirty="0"/>
              <a:t>');</a:t>
            </a:r>
          </a:p>
          <a:p>
            <a:r>
              <a:rPr lang="en-US" altLang="ko-KR" sz="1400" dirty="0"/>
              <a:t>            $('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', 'http://placehold.it/100x100');</a:t>
            </a:r>
          </a:p>
          <a:p>
            <a:r>
              <a:rPr lang="en-US" altLang="ko-KR" sz="1400" dirty="0"/>
              <a:t>            $('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('width', '100');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/&gt;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/&gt;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/&gt;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객체를 입력해 속성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10-4</a:t>
            </a:r>
            <a:endParaRPr lang="ko-KR" altLang="en-US"/>
          </a:p>
        </p:txBody>
      </p:sp>
      <p:pic>
        <p:nvPicPr>
          <p:cNvPr id="5" name="그림 4" descr="ch10-ex04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916832"/>
            <a:ext cx="2407920" cy="830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1880" y="1980704"/>
            <a:ext cx="5488490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속성을 지정합니다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({</a:t>
            </a:r>
          </a:p>
          <a:p>
            <a:r>
              <a:rPr lang="en-US" altLang="ko-KR" sz="1400" dirty="0"/>
              <a:t>                alt: 'jQuery </a:t>
            </a:r>
            <a:r>
              <a:rPr lang="ko-KR" altLang="en-US" sz="1400" dirty="0"/>
              <a:t>라이브러리를 사용한 속성 지정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: 'http://placehold.it/100x100',</a:t>
            </a:r>
          </a:p>
          <a:p>
            <a:r>
              <a:rPr lang="en-US" altLang="ko-KR" sz="1400" dirty="0"/>
              <a:t>                width: 100</a:t>
            </a:r>
          </a:p>
          <a:p>
            <a:r>
              <a:rPr lang="en-US" altLang="ko-KR" sz="1400" dirty="0"/>
              <a:t>            });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/&gt;    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/&gt;    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/&gt;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84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함수를 입력해 속성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10-6]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10-4</a:t>
            </a:r>
            <a:endParaRPr lang="ko-KR" altLang="en-US"/>
          </a:p>
        </p:txBody>
      </p:sp>
      <p:pic>
        <p:nvPicPr>
          <p:cNvPr id="6" name="그림 5" descr="ch10-ex04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44824"/>
            <a:ext cx="3960440" cy="68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4475" y="1340768"/>
            <a:ext cx="4730013" cy="5262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속성을 지정합니다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').</a:t>
            </a:r>
            <a:r>
              <a:rPr lang="en-US" altLang="ko-KR" sz="1200" dirty="0" err="1"/>
              <a:t>attr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                alt: 'jQuery </a:t>
            </a:r>
            <a:r>
              <a:rPr lang="ko-KR" altLang="en-US" sz="1200" dirty="0"/>
              <a:t>라이브러리를 사용한 속성 지정</a:t>
            </a:r>
            <a:r>
              <a:rPr lang="en-US" altLang="ko-KR" sz="1200" dirty="0"/>
              <a:t>',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: function (index) {</a:t>
            </a:r>
          </a:p>
          <a:p>
            <a:r>
              <a:rPr lang="en-US" altLang="ko-KR" sz="1200" dirty="0"/>
              <a:t>                    // </a:t>
            </a:r>
            <a:r>
              <a:rPr lang="ko-KR" altLang="en-US" sz="1200" dirty="0"/>
              <a:t>변수를 선언합니다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size = (index + 1) * 100;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            // </a:t>
            </a:r>
            <a:r>
              <a:rPr lang="ko-KR" altLang="en-US" sz="1200" dirty="0"/>
              <a:t>반환합니다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    return 'http://placehold.it/' + size + 'x100';</a:t>
            </a:r>
          </a:p>
          <a:p>
            <a:r>
              <a:rPr lang="en-US" altLang="ko-KR" sz="1200" dirty="0"/>
              <a:t>                }</a:t>
            </a:r>
          </a:p>
          <a:p>
            <a:r>
              <a:rPr lang="en-US" altLang="ko-KR" sz="1200" dirty="0"/>
              <a:t>            });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/&gt;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/&gt;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/&gt;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84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3.2 </a:t>
            </a:r>
            <a:r>
              <a:rPr lang="ko-KR" altLang="en-US" smtClean="0"/>
              <a:t>스타일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323528" y="908721"/>
            <a:ext cx="8820472" cy="1891983"/>
            <a:chOff x="827584" y="908720"/>
            <a:chExt cx="7920880" cy="2089791"/>
          </a:xfrm>
        </p:grpSpPr>
        <p:pic>
          <p:nvPicPr>
            <p:cNvPr id="4" name="그림 3" descr="도형_면직사각형_옐로우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584" y="908720"/>
              <a:ext cx="7920880" cy="201622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15616" y="1196750"/>
              <a:ext cx="7200800" cy="180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_</a:t>
              </a:r>
              <a:r>
                <a:rPr lang="ko-KR" altLang="en-US" sz="2000" b="1" baseline="0" dirty="0" smtClean="0">
                  <a:latin typeface="+mj-lt"/>
                  <a:ea typeface="나눔고딕코딩" pitchFamily="49" charset="-127"/>
                </a:rPr>
                <a:t>메소드 </a:t>
              </a:r>
              <a:r>
                <a:rPr lang="ko-KR" altLang="en-US" sz="2000" b="1" baseline="0" dirty="0" err="1" smtClean="0">
                  <a:latin typeface="+mj-lt"/>
                  <a:ea typeface="나눔고딕코딩" pitchFamily="49" charset="-127"/>
                </a:rPr>
                <a:t>체이닝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(Method Chaining)</a:t>
              </a:r>
            </a:p>
            <a:p>
              <a:r>
                <a:rPr lang="en-US" altLang="ko-KR" sz="2000" dirty="0" err="1" smtClean="0">
                  <a:latin typeface="+mj-lt"/>
                  <a:ea typeface="나눔고딕코딩" pitchFamily="49" charset="-127"/>
                </a:rPr>
                <a:t>jQuery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라이브러리에서 문서 객체를 조작하는 메소드는 호출 이후에 자기 자신을 다시 반환함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따라서 메소드를 연속해서 사용가능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</a:t>
              </a: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이렇게 메소드를 사용하는 것을 메소드 </a:t>
              </a:r>
              <a:r>
                <a:rPr lang="ko-KR" altLang="en-US" sz="2000" dirty="0" err="1" smtClean="0">
                  <a:latin typeface="+mj-lt"/>
                  <a:ea typeface="나눔고딕코딩" pitchFamily="49" charset="-127"/>
                </a:rPr>
                <a:t>체이닝이라고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 부름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endParaRPr lang="ko-KR" altLang="en-US" sz="2000" dirty="0" smtClean="0">
                <a:latin typeface="+mj-lt"/>
                <a:ea typeface="나눔고딕코딩" pitchFamily="49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79712" y="2769131"/>
            <a:ext cx="56966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속성을 지정합니다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('alt', 'jQuery </a:t>
            </a:r>
            <a:r>
              <a:rPr lang="ko-KR" altLang="en-US" sz="1400" dirty="0"/>
              <a:t>라이브러리를 사용한 속성 지정</a:t>
            </a:r>
            <a:r>
              <a:rPr lang="en-US" altLang="ko-KR" sz="1400" dirty="0" smtClean="0"/>
              <a:t>').</a:t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</a:t>
            </a:r>
            <a:r>
              <a:rPr lang="en-US" altLang="ko-KR" sz="1400" dirty="0" err="1" smtClean="0"/>
              <a:t>attr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', 'http://placehold.it/100x100').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('width', '100');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/&gt;   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/&gt;   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/&gt;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005596"/>
              </p:ext>
            </p:extLst>
          </p:nvPr>
        </p:nvGraphicFramePr>
        <p:xfrm>
          <a:off x="1259632" y="184482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10-2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문서 객체 스타일 조작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3.2 </a:t>
            </a:r>
            <a:r>
              <a:rPr lang="ko-KR" altLang="en-US" smtClean="0"/>
              <a:t>스타일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스타일 조작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css</a:t>
            </a:r>
            <a:r>
              <a:rPr lang="en-US" altLang="ko-KR" dirty="0" smtClean="0"/>
              <a:t> () </a:t>
            </a:r>
            <a:r>
              <a:rPr lang="ko-KR" altLang="en-US" dirty="0" smtClean="0"/>
              <a:t>메소드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하이픈</a:t>
            </a:r>
            <a:r>
              <a:rPr lang="en-US" altLang="ko-KR" dirty="0" smtClean="0"/>
              <a:t>(-)</a:t>
            </a:r>
            <a:r>
              <a:rPr lang="ko-KR" altLang="en-US" dirty="0" smtClean="0"/>
              <a:t>이 들어가는 스타일 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방법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    ❶ $(</a:t>
            </a:r>
            <a:r>
              <a:rPr lang="en-US" altLang="ko-KR" dirty="0" smtClean="0">
                <a:solidFill>
                  <a:srgbClr val="C00000"/>
                </a:solidFill>
              </a:rPr>
              <a:t>'body'</a:t>
            </a:r>
            <a:r>
              <a:rPr lang="en-US" altLang="ko-KR" dirty="0" smtClean="0"/>
              <a:t>).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'</a:t>
            </a:r>
            <a:r>
              <a:rPr lang="en-US" altLang="ko-KR" dirty="0" err="1" smtClean="0">
                <a:solidFill>
                  <a:srgbClr val="C00000"/>
                </a:solidFill>
              </a:rPr>
              <a:t>backgroundColor</a:t>
            </a:r>
            <a:r>
              <a:rPr lang="en-US" altLang="ko-KR" dirty="0" smtClean="0">
                <a:solidFill>
                  <a:srgbClr val="C00000"/>
                </a:solidFill>
              </a:rPr>
              <a:t>'</a:t>
            </a:r>
            <a:r>
              <a:rPr lang="en-US" altLang="ko-KR" dirty="0" smtClean="0"/>
              <a:t>);</a:t>
            </a:r>
          </a:p>
          <a:p>
            <a:pPr lvl="1">
              <a:buNone/>
            </a:pPr>
            <a:r>
              <a:rPr lang="en-US" altLang="ko-KR" dirty="0" smtClean="0"/>
              <a:t>    ❷ $(</a:t>
            </a:r>
            <a:r>
              <a:rPr lang="en-US" altLang="ko-KR" dirty="0" smtClean="0">
                <a:solidFill>
                  <a:srgbClr val="C00000"/>
                </a:solidFill>
              </a:rPr>
              <a:t>'body'</a:t>
            </a:r>
            <a:r>
              <a:rPr lang="en-US" altLang="ko-KR" dirty="0" smtClean="0"/>
              <a:t>).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'background-color'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578002"/>
              </p:ext>
            </p:extLst>
          </p:nvPr>
        </p:nvGraphicFramePr>
        <p:xfrm>
          <a:off x="1259632" y="2204864"/>
          <a:ext cx="741682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4216"/>
                <a:gridCol w="54726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css()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객체의 스타일 속성 조작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6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스타일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속성 값을 이용해 속성 지정하기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smtClean="0"/>
              <a:t>.box </a:t>
            </a:r>
            <a:r>
              <a:rPr lang="ko-KR" altLang="en-US" dirty="0" smtClean="0"/>
              <a:t>태그에 스타일이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10-8]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10-5</a:t>
            </a:r>
            <a:endParaRPr lang="ko-KR" altLang="en-US"/>
          </a:p>
        </p:txBody>
      </p:sp>
      <p:pic>
        <p:nvPicPr>
          <p:cNvPr id="5" name="그림 4" descr="ch10-ex05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420888"/>
            <a:ext cx="2636520" cy="815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2204864"/>
            <a:ext cx="4730013" cy="4339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스타일을 적용합니다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('float', 'left');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('margin', 10);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('width', 100);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('height', 100);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backgroundColor</a:t>
            </a:r>
            <a:r>
              <a:rPr lang="en-US" altLang="ko-KR" sz="1200" dirty="0"/>
              <a:t>', 'red');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스타일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객체를 입력해 속성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10-9]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10-5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39952" y="1628800"/>
            <a:ext cx="4730013" cy="470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스타일을 적용합니다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$('.box').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                float: 'left',</a:t>
            </a:r>
          </a:p>
          <a:p>
            <a:r>
              <a:rPr lang="en-US" altLang="ko-KR" sz="1200" dirty="0"/>
              <a:t>                margin: 10,</a:t>
            </a:r>
          </a:p>
          <a:p>
            <a:r>
              <a:rPr lang="en-US" altLang="ko-KR" sz="1200" dirty="0"/>
              <a:t>                width: 100,</a:t>
            </a:r>
          </a:p>
          <a:p>
            <a:r>
              <a:rPr lang="en-US" altLang="ko-KR" sz="1200" dirty="0"/>
              <a:t>                height: 100,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backgroundColor</a:t>
            </a:r>
            <a:r>
              <a:rPr lang="en-US" altLang="ko-KR" sz="1200" dirty="0"/>
              <a:t>: 'red'</a:t>
            </a:r>
          </a:p>
          <a:p>
            <a:r>
              <a:rPr lang="en-US" altLang="ko-KR" sz="1200" dirty="0"/>
              <a:t>            });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    &lt;div class="box"&gt;&lt;/div&gt;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 descr="ch10-ex05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420888"/>
            <a:ext cx="2636520" cy="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스타일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함수를 입력해 속성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10-5</a:t>
            </a:r>
            <a:endParaRPr lang="ko-KR" altLang="en-US"/>
          </a:p>
        </p:txBody>
      </p:sp>
      <p:pic>
        <p:nvPicPr>
          <p:cNvPr id="6" name="그림 5" descr="ch10-ex5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006030"/>
            <a:ext cx="3319000" cy="1716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628800"/>
            <a:ext cx="4730013" cy="470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문서 객체를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output = '';</a:t>
            </a:r>
          </a:p>
          <a:p>
            <a:r>
              <a:rPr lang="en-US" altLang="ko-KR" sz="1200" dirty="0"/>
              <a:t>            for 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= 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 256;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                output += '&lt;div&gt; &lt; /div&gt;';</a:t>
            </a:r>
          </a:p>
          <a:p>
            <a:r>
              <a:rPr lang="en-US" altLang="ko-KR" sz="1200" dirty="0"/>
              <a:t>            }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document.body.innerHTML</a:t>
            </a:r>
            <a:r>
              <a:rPr lang="en-US" altLang="ko-KR" sz="1200" dirty="0"/>
              <a:t> = output;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스타일을 적용합니다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$('div').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                height: 2,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backgroundColor</a:t>
            </a:r>
            <a:r>
              <a:rPr lang="en-US" altLang="ko-KR" sz="1200" dirty="0"/>
              <a:t>: function 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                    return '</a:t>
            </a:r>
            <a:r>
              <a:rPr lang="en-US" altLang="ko-KR" sz="1200" dirty="0" err="1"/>
              <a:t>rgb</a:t>
            </a:r>
            <a:r>
              <a:rPr lang="en-US" altLang="ko-KR" sz="1200" dirty="0"/>
              <a:t>('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','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','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')';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smtClean="0"/>
              <a:t>}            });        </a:t>
            </a:r>
            <a:r>
              <a:rPr lang="en-US" altLang="ko-KR" sz="1200" dirty="0"/>
              <a:t>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</a:t>
            </a:r>
            <a:r>
              <a:rPr lang="en-US" altLang="ko-KR" sz="1200" dirty="0" smtClean="0"/>
              <a:t>&gt;  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11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jQuery </a:t>
            </a:r>
            <a:r>
              <a:rPr lang="ko-KR" altLang="en-US" smtClean="0"/>
              <a:t>라이브러리 설정</a:t>
            </a:r>
            <a:endParaRPr lang="en-US" altLang="ko-KR" smtClean="0"/>
          </a:p>
          <a:p>
            <a:r>
              <a:rPr lang="ko-KR" altLang="en-US" smtClean="0"/>
              <a:t>문서 객체 선택</a:t>
            </a:r>
            <a:endParaRPr lang="en-US" altLang="ko-KR" smtClean="0"/>
          </a:p>
          <a:p>
            <a:r>
              <a:rPr lang="ko-KR" altLang="en-US" smtClean="0"/>
              <a:t>문서 객체 조작</a:t>
            </a:r>
            <a:endParaRPr lang="en-US" altLang="ko-KR" smtClean="0"/>
          </a:p>
          <a:p>
            <a:r>
              <a:rPr lang="ko-KR" altLang="en-US" smtClean="0"/>
              <a:t>이벤트</a:t>
            </a:r>
            <a:endParaRPr lang="en-US" altLang="ko-KR" smtClean="0"/>
          </a:p>
          <a:p>
            <a:r>
              <a:rPr lang="ko-KR" altLang="en-US" smtClean="0"/>
              <a:t>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86537"/>
              </p:ext>
            </p:extLst>
          </p:nvPr>
        </p:nvGraphicFramePr>
        <p:xfrm>
          <a:off x="899592" y="198884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10-3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문서 객체 내부 글자 조작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3.3 </a:t>
            </a:r>
            <a:r>
              <a:rPr lang="ko-KR" altLang="en-US" smtClean="0"/>
              <a:t>글자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innerHTML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textContent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속성처럼 태그 적용 여부에 따라  두 가지 메소드 중 목적에 맞는 메소드 사용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111518"/>
              </p:ext>
            </p:extLst>
          </p:nvPr>
        </p:nvGraphicFramePr>
        <p:xfrm>
          <a:off x="899592" y="2475736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4216"/>
                <a:gridCol w="54726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html()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 내부의 </a:t>
                      </a:r>
                      <a:r>
                        <a:rPr lang="en-US" altLang="ko-KR" smtClean="0"/>
                        <a:t>HTML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smtClean="0"/>
                        <a:t>태그 조작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 객체 내부의 글자 조작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글자 변경하기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text() </a:t>
            </a:r>
            <a:r>
              <a:rPr lang="ko-KR" altLang="en-US" dirty="0" smtClean="0"/>
              <a:t>메소드로 내부 글자 변경하기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text() </a:t>
            </a:r>
            <a:r>
              <a:rPr lang="ko-KR" altLang="en-US" dirty="0" smtClean="0"/>
              <a:t>메소드를 사용하면 일반 글자처럼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html() </a:t>
            </a:r>
            <a:r>
              <a:rPr lang="ko-KR" altLang="en-US" dirty="0" smtClean="0"/>
              <a:t>메소드를 사용하면 글자에 태그가 적용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10-6</a:t>
            </a:r>
            <a:endParaRPr lang="ko-KR" altLang="en-US"/>
          </a:p>
        </p:txBody>
      </p:sp>
      <p:pic>
        <p:nvPicPr>
          <p:cNvPr id="5" name="그림 4" descr="ch10-ex06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212976"/>
            <a:ext cx="2688299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5998" y="2555607"/>
            <a:ext cx="5488490" cy="41857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내부 글자를 변경합니다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$('h1:nth-child(1)').text('&lt;a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="#"&gt;text()&lt;/a&gt;');</a:t>
            </a:r>
          </a:p>
          <a:p>
            <a:r>
              <a:rPr lang="en-US" altLang="ko-KR" sz="1400" dirty="0"/>
              <a:t>            $('h1:nth-child(2)').html('&lt;a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="#"&gt;html()&lt;/a&gt;');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&lt;h1&gt;Header - 0&lt;/h1&gt;</a:t>
            </a:r>
          </a:p>
          <a:p>
            <a:r>
              <a:rPr lang="en-US" altLang="ko-KR" sz="1400" dirty="0"/>
              <a:t>    &lt;h1&gt;Header - 1&lt;/h1&gt;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글자 변경하기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html() </a:t>
            </a:r>
            <a:r>
              <a:rPr lang="ko-KR" altLang="en-US" dirty="0" smtClean="0"/>
              <a:t>메소드로 내부 글자 변경하기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10-12]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text() </a:t>
            </a:r>
            <a:r>
              <a:rPr lang="ko-KR" altLang="en-US" dirty="0" smtClean="0"/>
              <a:t>메소드를 사용하면 모든 문서 객체의 글자를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html() </a:t>
            </a:r>
            <a:r>
              <a:rPr lang="ko-KR" altLang="en-US" dirty="0" smtClean="0"/>
              <a:t>메소드를 사용하면 첫 번째에 위치한 문서 객체의 글자를 추출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10-6</a:t>
            </a:r>
            <a:endParaRPr lang="ko-KR" altLang="en-US"/>
          </a:p>
        </p:txBody>
      </p:sp>
      <p:pic>
        <p:nvPicPr>
          <p:cNvPr id="7" name="그림 6" descr="ch10-ex06-2-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1" y="4629765"/>
            <a:ext cx="2281833" cy="1877873"/>
          </a:xfrm>
          <a:prstGeom prst="rect">
            <a:avLst/>
          </a:prstGeom>
        </p:spPr>
      </p:pic>
      <p:pic>
        <p:nvPicPr>
          <p:cNvPr id="8" name="그림 7" descr="ch10-ex06-2-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844" y="2852936"/>
            <a:ext cx="2446549" cy="1600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2636912"/>
            <a:ext cx="4347665" cy="3985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&lt;title&gt;jQuery Basic&lt;/title&gt;</a:t>
            </a:r>
          </a:p>
          <a:p>
            <a:r>
              <a:rPr lang="en-US" altLang="ko-KR" sz="1100" dirty="0"/>
              <a:t>    &lt;script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="http://code.jquery.com/jquery-1.9.1.js"&gt;&lt;/script&gt;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$(document).ready(function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변수를 선언합니다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text = $('h1').text();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html = $('h1').html();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출력합니다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alert("text: " + text);</a:t>
            </a:r>
          </a:p>
          <a:p>
            <a:r>
              <a:rPr lang="en-US" altLang="ko-KR" sz="1100" dirty="0"/>
              <a:t>            alert("html: " + html);</a:t>
            </a:r>
          </a:p>
          <a:p>
            <a:r>
              <a:rPr lang="en-US" altLang="ko-KR" sz="1100" dirty="0"/>
              <a:t>        });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&lt;h1&gt;Header - 0&lt;/h1&gt;</a:t>
            </a:r>
          </a:p>
          <a:p>
            <a:r>
              <a:rPr lang="en-US" altLang="ko-KR" sz="1100" dirty="0"/>
              <a:t>    &lt;h1&gt;Header - 1&lt;/h1&gt;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03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950587"/>
              </p:ext>
            </p:extLst>
          </p:nvPr>
        </p:nvGraphicFramePr>
        <p:xfrm>
          <a:off x="971600" y="3933056"/>
          <a:ext cx="6168008" cy="442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8008"/>
              </a:tblGrid>
              <a:tr h="4428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10-4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클래스 조작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3.4 </a:t>
            </a:r>
            <a:r>
              <a:rPr lang="ko-KR" altLang="en-US" smtClean="0"/>
              <a:t>클래스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문서 객체에 여러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 값 입력</a:t>
            </a:r>
            <a:endParaRPr lang="en-US" altLang="ko-KR" dirty="0" smtClean="0"/>
          </a:p>
          <a:p>
            <a:pPr lvl="1"/>
            <a:r>
              <a:rPr lang="ko-KR" altLang="en-US" dirty="0"/>
              <a:t>띄어쓰기로 </a:t>
            </a:r>
            <a:r>
              <a:rPr lang="ko-KR" altLang="en-US" dirty="0" smtClean="0"/>
              <a:t>구분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800" dirty="0" smtClean="0">
                <a:solidFill>
                  <a:srgbClr val="002060"/>
                </a:solidFill>
              </a:rPr>
              <a:t>           &lt;</a:t>
            </a:r>
            <a:r>
              <a:rPr lang="en-US" altLang="ko-KR" sz="1800" dirty="0" smtClean="0">
                <a:solidFill>
                  <a:srgbClr val="C00000"/>
                </a:solidFill>
              </a:rPr>
              <a:t>p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class</a:t>
            </a:r>
            <a:r>
              <a:rPr lang="en-US" altLang="ko-KR" sz="1800" dirty="0" smtClean="0">
                <a:solidFill>
                  <a:srgbClr val="002060"/>
                </a:solidFill>
              </a:rPr>
              <a:t>="bold big italic"&gt;</a:t>
            </a:r>
            <a:r>
              <a:rPr lang="en-US" altLang="ko-KR" sz="1800" dirty="0" err="1" smtClean="0"/>
              <a:t>Lorem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ipsum</a:t>
            </a:r>
            <a:r>
              <a:rPr lang="en-US" altLang="ko-KR" sz="1800" dirty="0" smtClean="0"/>
              <a:t> dolor </a:t>
            </a:r>
            <a:r>
              <a:rPr lang="en-US" altLang="ko-KR" sz="1800" dirty="0" err="1" smtClean="0"/>
              <a:t>amet</a:t>
            </a:r>
            <a:r>
              <a:rPr lang="en-US" altLang="ko-KR" sz="1800" dirty="0" smtClean="0">
                <a:solidFill>
                  <a:srgbClr val="002060"/>
                </a:solidFill>
              </a:rPr>
              <a:t>&lt;/</a:t>
            </a:r>
            <a:r>
              <a:rPr lang="en-US" altLang="ko-KR" sz="1800" dirty="0" smtClean="0">
                <a:solidFill>
                  <a:srgbClr val="C00000"/>
                </a:solidFill>
              </a:rPr>
              <a:t>p</a:t>
            </a:r>
            <a:r>
              <a:rPr lang="en-US" altLang="ko-KR" sz="1800" dirty="0" smtClean="0">
                <a:solidFill>
                  <a:srgbClr val="002060"/>
                </a:solidFill>
              </a:rPr>
              <a:t>&gt;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en-US" altLang="ko-KR" dirty="0" err="1"/>
              <a:t>attr</a:t>
            </a:r>
            <a:r>
              <a:rPr lang="en-US" altLang="ko-KR" dirty="0"/>
              <a:t>() </a:t>
            </a:r>
            <a:r>
              <a:rPr lang="ko-KR" altLang="en-US" dirty="0"/>
              <a:t>메소드를 사용해 클래스 추가 및 생성하기 번거로움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2400" dirty="0"/>
              <a:t>→ 클래스 조작 메소드 사용</a:t>
            </a:r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871222"/>
              </p:ext>
            </p:extLst>
          </p:nvPr>
        </p:nvGraphicFramePr>
        <p:xfrm>
          <a:off x="1043608" y="4414232"/>
          <a:ext cx="7416824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4216"/>
                <a:gridCol w="54726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addClass()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클래스 추가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removeClass()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클래스 제거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toggleClass()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 전환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조작하기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10-13]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en-US" altLang="ko-KR" dirty="0" smtClean="0"/>
              <a:t>hover() </a:t>
            </a:r>
            <a:r>
              <a:rPr lang="ko-KR" altLang="en-US" dirty="0" smtClean="0"/>
              <a:t>메소드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매개변수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 커서를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올렸을 때 실행할 것을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번째 매개변수</a:t>
            </a:r>
            <a:r>
              <a:rPr lang="en-US" altLang="ko-KR" dirty="0" smtClean="0"/>
              <a:t>:</a:t>
            </a:r>
            <a:r>
              <a:rPr lang="ko-KR" altLang="en-US" dirty="0" smtClean="0"/>
              <a:t> 마우스 커서를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내렸을 때 실행할 것을 입력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10-7</a:t>
            </a:r>
            <a:endParaRPr lang="ko-KR" altLang="en-US"/>
          </a:p>
        </p:txBody>
      </p:sp>
      <p:pic>
        <p:nvPicPr>
          <p:cNvPr id="5" name="그림 4" descr="ch10-ex07-(a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030" y="3131675"/>
            <a:ext cx="1080120" cy="1070025"/>
          </a:xfrm>
          <a:prstGeom prst="rect">
            <a:avLst/>
          </a:prstGeom>
        </p:spPr>
      </p:pic>
      <p:pic>
        <p:nvPicPr>
          <p:cNvPr id="6" name="그림 5" descr="ch10-ex07-(b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3018" y="4931876"/>
            <a:ext cx="1296144" cy="1225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926" y="4355811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(a) </a:t>
            </a:r>
            <a:r>
              <a:rPr lang="ko-KR" altLang="en-US" smtClean="0"/>
              <a:t>마우스 커서 올리기 전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6954" y="6228020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(b) </a:t>
            </a:r>
            <a:r>
              <a:rPr lang="ko-KR" altLang="en-US" smtClean="0"/>
              <a:t>마우스 커서 올린 후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88831" y="980728"/>
            <a:ext cx="4347665" cy="5678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&lt;title&gt;jQuery Basic&lt;/title&gt;</a:t>
            </a:r>
          </a:p>
          <a:p>
            <a:r>
              <a:rPr lang="en-US" altLang="ko-KR" sz="1100" dirty="0"/>
              <a:t>    &lt;style&gt;</a:t>
            </a:r>
          </a:p>
          <a:p>
            <a:r>
              <a:rPr lang="en-US" altLang="ko-KR" sz="1100" dirty="0"/>
              <a:t>        #box {</a:t>
            </a:r>
          </a:p>
          <a:p>
            <a:r>
              <a:rPr lang="en-US" altLang="ko-KR" sz="1100" dirty="0"/>
              <a:t>            width: 100px; height: 100px;</a:t>
            </a:r>
          </a:p>
          <a:p>
            <a:r>
              <a:rPr lang="en-US" altLang="ko-KR" sz="1100" dirty="0"/>
              <a:t>            background-color: red;</a:t>
            </a:r>
          </a:p>
          <a:p>
            <a:r>
              <a:rPr lang="en-US" altLang="ko-KR" sz="1100" dirty="0"/>
              <a:t>        }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#</a:t>
            </a:r>
            <a:r>
              <a:rPr lang="en-US" altLang="ko-KR" sz="1100" dirty="0" err="1"/>
              <a:t>box.hover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            background-color: blue;</a:t>
            </a:r>
          </a:p>
          <a:p>
            <a:r>
              <a:rPr lang="en-US" altLang="ko-KR" sz="1100" dirty="0"/>
              <a:t>            border-radius: 50px;</a:t>
            </a:r>
          </a:p>
          <a:p>
            <a:r>
              <a:rPr lang="en-US" altLang="ko-KR" sz="1100" dirty="0"/>
              <a:t>        }</a:t>
            </a:r>
          </a:p>
          <a:p>
            <a:r>
              <a:rPr lang="en-US" altLang="ko-KR" sz="1100" dirty="0"/>
              <a:t>    &lt;/style&gt;</a:t>
            </a:r>
          </a:p>
          <a:p>
            <a:r>
              <a:rPr lang="en-US" altLang="ko-KR" sz="1100" dirty="0"/>
              <a:t>    &lt;script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="http://code.jquery.com/jquery-1.9.1.js"&gt;&lt;/script&gt;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$(document).ready(function () {</a:t>
            </a:r>
          </a:p>
          <a:p>
            <a:r>
              <a:rPr lang="en-US" altLang="ko-KR" sz="1100" dirty="0"/>
              <a:t>            $('#box').hover(function () {</a:t>
            </a:r>
          </a:p>
          <a:p>
            <a:r>
              <a:rPr lang="en-US" altLang="ko-KR" sz="1100" dirty="0"/>
              <a:t>                // </a:t>
            </a:r>
            <a:r>
              <a:rPr lang="ko-KR" altLang="en-US" sz="1100" dirty="0"/>
              <a:t>스타일을 변경합니다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    $('#box').</a:t>
            </a:r>
            <a:r>
              <a:rPr lang="en-US" altLang="ko-KR" sz="1100" dirty="0" err="1"/>
              <a:t>addClass</a:t>
            </a:r>
            <a:r>
              <a:rPr lang="en-US" altLang="ko-KR" sz="1100" dirty="0"/>
              <a:t>('hover');</a:t>
            </a:r>
          </a:p>
          <a:p>
            <a:r>
              <a:rPr lang="en-US" altLang="ko-KR" sz="1100" dirty="0"/>
              <a:t>            }, function () {</a:t>
            </a:r>
          </a:p>
          <a:p>
            <a:r>
              <a:rPr lang="en-US" altLang="ko-KR" sz="1100" dirty="0"/>
              <a:t>                // </a:t>
            </a:r>
            <a:r>
              <a:rPr lang="ko-KR" altLang="en-US" sz="1100" dirty="0"/>
              <a:t>스타일을 변경합니다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    $('#box').</a:t>
            </a:r>
            <a:r>
              <a:rPr lang="en-US" altLang="ko-KR" sz="1100" dirty="0" err="1"/>
              <a:t>removeClass</a:t>
            </a:r>
            <a:r>
              <a:rPr lang="en-US" altLang="ko-KR" sz="1100" dirty="0"/>
              <a:t>('hover');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});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&lt;div id="box"&gt;&lt;/div&gt;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17445"/>
              </p:ext>
            </p:extLst>
          </p:nvPr>
        </p:nvGraphicFramePr>
        <p:xfrm>
          <a:off x="1240582" y="552484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10-6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복합 이벤트 연결 메소드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4.1 </a:t>
            </a:r>
            <a:r>
              <a:rPr lang="ko-KR" altLang="en-US" smtClean="0"/>
              <a:t>간단한 이벤트 연결</a:t>
            </a:r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r>
              <a:rPr lang="ko-KR" altLang="en-US" dirty="0" smtClean="0"/>
              <a:t>간단한 이벤트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 사용한 </a:t>
            </a:r>
            <a:r>
              <a:rPr lang="en-US" altLang="ko-KR" dirty="0" smtClean="0"/>
              <a:t>ready() </a:t>
            </a:r>
            <a:r>
              <a:rPr lang="ko-KR" altLang="en-US" dirty="0" smtClean="0"/>
              <a:t>이벤트 처럼 바로 이용가능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복합 이벤트 연결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103059"/>
              </p:ext>
            </p:extLst>
          </p:nvPr>
        </p:nvGraphicFramePr>
        <p:xfrm>
          <a:off x="1259632" y="2348880"/>
          <a:ext cx="7416824" cy="2193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178"/>
                <a:gridCol w="1440160"/>
                <a:gridCol w="1656184"/>
                <a:gridCol w="1440160"/>
                <a:gridCol w="1296142"/>
              </a:tblGrid>
              <a:tr h="448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blur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focus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focusin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onfocusout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onload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resize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scroll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unload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onclick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ondbclick</a:t>
                      </a:r>
                      <a:endParaRPr lang="ko-KR" altLang="en-US" sz="140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mousedown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mouseup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onmousemove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onmouseover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onmouseout</a:t>
                      </a:r>
                      <a:endParaRPr lang="ko-KR" altLang="en-US" sz="140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mouseenter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mouseleave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onchange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onselect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onsubmit</a:t>
                      </a:r>
                      <a:endParaRPr lang="ko-KR" altLang="en-US" sz="1400"/>
                    </a:p>
                  </a:txBody>
                  <a:tcPr/>
                </a:tc>
              </a:tr>
              <a:tr h="2508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keydown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keypress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onkeyup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onerror</a:t>
                      </a:r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92495"/>
              </p:ext>
            </p:extLst>
          </p:nvPr>
        </p:nvGraphicFramePr>
        <p:xfrm>
          <a:off x="1259632" y="191683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10-7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간단한 이벤트 연결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251882"/>
              </p:ext>
            </p:extLst>
          </p:nvPr>
        </p:nvGraphicFramePr>
        <p:xfrm>
          <a:off x="1240582" y="5956890"/>
          <a:ext cx="741682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184"/>
                <a:gridCol w="576064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메소드 이름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hover()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mouseenter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이벤트와 </a:t>
                      </a:r>
                      <a:r>
                        <a:rPr lang="en-US" altLang="ko-KR" baseline="0" dirty="0" err="1" smtClean="0"/>
                        <a:t>mouseleave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이벤트 동시 연결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/>
          <a:lstStyle/>
          <a:p>
            <a:r>
              <a:rPr lang="en-US" altLang="ko-KR" dirty="0" smtClean="0"/>
              <a:t> click </a:t>
            </a:r>
            <a:r>
              <a:rPr lang="ko-KR" altLang="en-US" dirty="0" smtClean="0"/>
              <a:t>이벤트 연결하기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10-14]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370110"/>
          </a:xfrm>
        </p:spPr>
        <p:txBody>
          <a:bodyPr/>
          <a:lstStyle/>
          <a:p>
            <a:r>
              <a:rPr lang="ko-KR" altLang="en-US" dirty="0" smtClean="0"/>
              <a:t>기본 예제 </a:t>
            </a:r>
            <a:r>
              <a:rPr lang="en-US" altLang="ko-KR" dirty="0" smtClean="0"/>
              <a:t>10-8</a:t>
            </a:r>
            <a:endParaRPr lang="ko-KR" altLang="en-US" dirty="0"/>
          </a:p>
        </p:txBody>
      </p:sp>
      <p:pic>
        <p:nvPicPr>
          <p:cNvPr id="5" name="그림 4" descr="ch10-ex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556792"/>
            <a:ext cx="1656184" cy="1627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47864" y="1556792"/>
            <a:ext cx="5488490" cy="41857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$('h1').click(function () {</a:t>
            </a:r>
          </a:p>
          <a:p>
            <a:r>
              <a:rPr lang="en-US" altLang="ko-KR" sz="1400" dirty="0"/>
              <a:t>                alert('</a:t>
            </a:r>
            <a:r>
              <a:rPr lang="ko-KR" altLang="en-US" sz="1400" dirty="0"/>
              <a:t>클릭</a:t>
            </a:r>
            <a:r>
              <a:rPr lang="en-US" altLang="ko-KR" sz="1400" dirty="0"/>
              <a:t>!');</a:t>
            </a:r>
          </a:p>
          <a:p>
            <a:r>
              <a:rPr lang="en-US" altLang="ko-KR" sz="1400" dirty="0"/>
              <a:t>            });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&lt;h1&gt;Click&lt;/h1&gt;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10-15]</a:t>
            </a:r>
            <a:r>
              <a:rPr lang="ko-KR" altLang="en-US" dirty="0" smtClean="0"/>
              <a:t>와 같이 작성</a:t>
            </a:r>
          </a:p>
          <a:p>
            <a:pPr lvl="1"/>
            <a:r>
              <a:rPr lang="en-US" altLang="ko-KR" dirty="0" smtClean="0"/>
              <a:t>hover</a:t>
            </a:r>
            <a:r>
              <a:rPr lang="en-US" altLang="ko-KR" dirty="0"/>
              <a:t>() </a:t>
            </a:r>
            <a:r>
              <a:rPr lang="ko-KR" altLang="en-US" dirty="0"/>
              <a:t>메소드 사용</a:t>
            </a:r>
          </a:p>
          <a:p>
            <a:pPr lvl="2"/>
            <a:r>
              <a:rPr lang="ko-KR" altLang="en-US" dirty="0" smtClean="0"/>
              <a:t>마우스를 올리거나 내릴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실행할 것들을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각각의 매개변수에 입력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8" name="그림 7" descr="ch10-ex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3284984"/>
            <a:ext cx="2664643" cy="50034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863669" y="332656"/>
            <a:ext cx="6779096" cy="4062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just" defTabSz="914400" rtl="0" eaLnBrk="1" latinLnBrk="1" hangingPunct="1">
              <a:spcBef>
                <a:spcPct val="0"/>
              </a:spcBef>
              <a:buNone/>
              <a:defRPr sz="16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 hover() </a:t>
            </a:r>
            <a:r>
              <a:rPr lang="ko-KR" altLang="en-US" dirty="0" smtClean="0"/>
              <a:t>복합 이벤트 연결 메소드 사용하기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기본 예제 </a:t>
            </a:r>
            <a:r>
              <a:rPr lang="en-US" altLang="ko-KR" dirty="0"/>
              <a:t>10-9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1196752"/>
            <a:ext cx="4730013" cy="5447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$('h1').hover(function () {</a:t>
            </a:r>
          </a:p>
          <a:p>
            <a:r>
              <a:rPr lang="en-US" altLang="ko-KR" sz="1200" dirty="0"/>
              <a:t>                // </a:t>
            </a:r>
            <a:r>
              <a:rPr lang="ko-KR" altLang="en-US" sz="1200" dirty="0"/>
              <a:t>색상을 변경합니다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$(this).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                    background: 'red',</a:t>
            </a:r>
          </a:p>
          <a:p>
            <a:r>
              <a:rPr lang="en-US" altLang="ko-KR" sz="1200" dirty="0"/>
              <a:t>                    color: 'white'</a:t>
            </a:r>
          </a:p>
          <a:p>
            <a:r>
              <a:rPr lang="en-US" altLang="ko-KR" sz="1200" dirty="0"/>
              <a:t>                });</a:t>
            </a:r>
          </a:p>
          <a:p>
            <a:r>
              <a:rPr lang="en-US" altLang="ko-KR" sz="1200" dirty="0"/>
              <a:t>            }, function () {</a:t>
            </a:r>
          </a:p>
          <a:p>
            <a:r>
              <a:rPr lang="en-US" altLang="ko-KR" sz="1200" dirty="0"/>
              <a:t>                // </a:t>
            </a:r>
            <a:r>
              <a:rPr lang="ko-KR" altLang="en-US" sz="1200" dirty="0"/>
              <a:t>색상을 제거합니다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$(this).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({</a:t>
            </a:r>
          </a:p>
          <a:p>
            <a:r>
              <a:rPr lang="en-US" altLang="ko-KR" sz="1200" dirty="0"/>
              <a:t>                    background: '',</a:t>
            </a:r>
          </a:p>
          <a:p>
            <a:r>
              <a:rPr lang="en-US" altLang="ko-KR" sz="1200" dirty="0"/>
              <a:t>                    color: ''</a:t>
            </a:r>
          </a:p>
          <a:p>
            <a:r>
              <a:rPr lang="en-US" altLang="ko-KR" sz="1200" dirty="0"/>
              <a:t>                });</a:t>
            </a:r>
          </a:p>
          <a:p>
            <a:r>
              <a:rPr lang="en-US" altLang="ko-KR" sz="1200" dirty="0"/>
              <a:t>            });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&lt;h1&gt;Click&lt;/h1&gt;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07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19290"/>
              </p:ext>
            </p:extLst>
          </p:nvPr>
        </p:nvGraphicFramePr>
        <p:xfrm>
          <a:off x="468313" y="9699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10-7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이벤트 연결 메소드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4.2 </a:t>
            </a:r>
            <a:r>
              <a:rPr lang="ko-KR" altLang="en-US" smtClean="0"/>
              <a:t>이벤트 연결 기본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새로 나왔지만 아직 업데이트를 못한 이벤트는 </a:t>
            </a:r>
            <a:r>
              <a:rPr lang="en-US" altLang="ko-KR" dirty="0"/>
              <a:t> </a:t>
            </a:r>
            <a:r>
              <a:rPr lang="ko-KR" altLang="en-US" dirty="0" smtClean="0"/>
              <a:t>앞에서 다룬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간단한 이벤트 연결 메소드를 쓸 수 없음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 smtClean="0"/>
              <a:t>이런 이벤트는 반드시 </a:t>
            </a:r>
            <a:r>
              <a:rPr lang="en-US" altLang="ko-KR" dirty="0" smtClean="0"/>
              <a:t>on() </a:t>
            </a:r>
            <a:r>
              <a:rPr lang="ko-KR" altLang="en-US" dirty="0" smtClean="0"/>
              <a:t>메소드를 사용하여 연결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on() </a:t>
            </a:r>
            <a:r>
              <a:rPr lang="ko-KR" altLang="en-US" dirty="0" smtClean="0"/>
              <a:t>메소드 사용 방법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    ❶ $(selector).on(</a:t>
            </a:r>
            <a:r>
              <a:rPr lang="en-US" altLang="ko-KR" dirty="0" err="1" smtClean="0"/>
              <a:t>eventName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eventHandler</a:t>
            </a:r>
            <a:r>
              <a:rPr lang="en-US" altLang="ko-KR" dirty="0" smtClean="0"/>
              <a:t>);</a:t>
            </a:r>
          </a:p>
          <a:p>
            <a:pPr lvl="1">
              <a:buNone/>
            </a:pPr>
            <a:r>
              <a:rPr lang="en-US" altLang="ko-KR" dirty="0" smtClean="0"/>
              <a:t>    ❷ $(selector).on({ </a:t>
            </a:r>
          </a:p>
          <a:p>
            <a:pPr lvl="1">
              <a:buNone/>
            </a:pPr>
            <a:r>
              <a:rPr lang="en-US" altLang="ko-KR" dirty="0" smtClean="0"/>
              <a:t>	        eventName_0: eventHandler_0, </a:t>
            </a:r>
          </a:p>
          <a:p>
            <a:pPr lvl="1">
              <a:buNone/>
            </a:pPr>
            <a:r>
              <a:rPr lang="en-US" altLang="ko-KR" dirty="0" smtClean="0"/>
              <a:t>		     eventName_1: eventHandler_1, </a:t>
            </a:r>
          </a:p>
          <a:p>
            <a:pPr lvl="1">
              <a:buNone/>
            </a:pPr>
            <a:r>
              <a:rPr lang="en-US" altLang="ko-KR" dirty="0" smtClean="0"/>
              <a:t>		     eventName_2: eventHandler_2 </a:t>
            </a:r>
          </a:p>
          <a:p>
            <a:pPr lvl="1">
              <a:buNone/>
            </a:pPr>
            <a:r>
              <a:rPr lang="en-US" altLang="ko-KR" dirty="0" smtClean="0"/>
              <a:t>	     });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452438"/>
              </p:ext>
            </p:extLst>
          </p:nvPr>
        </p:nvGraphicFramePr>
        <p:xfrm>
          <a:off x="468313" y="1395616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184"/>
                <a:gridCol w="576064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메소드 이름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on()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이벤트 연결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off()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이벤트 제거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일반 이벤트 연결하기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첫 번째 방법으로 이벤트 연결하기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메소드 </a:t>
            </a:r>
            <a:r>
              <a:rPr lang="ko-KR" altLang="en-US" dirty="0" err="1" smtClean="0"/>
              <a:t>체이닝</a:t>
            </a:r>
            <a:r>
              <a:rPr lang="ko-KR" altLang="en-US" dirty="0" smtClean="0"/>
              <a:t> 사용해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개의 이벤트 적용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10-10</a:t>
            </a:r>
            <a:endParaRPr lang="ko-KR" altLang="en-US"/>
          </a:p>
        </p:txBody>
      </p:sp>
      <p:pic>
        <p:nvPicPr>
          <p:cNvPr id="5" name="그림 4" descr="ch10-ex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708920"/>
            <a:ext cx="3764796" cy="1224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6016" y="1484783"/>
            <a:ext cx="4347665" cy="46628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&lt;title&gt;jQuery Basic&lt;/title&gt;</a:t>
            </a:r>
          </a:p>
          <a:p>
            <a:r>
              <a:rPr lang="en-US" altLang="ko-KR" sz="1100" dirty="0"/>
              <a:t>    &lt;script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="http://code.jquery.com/jquery-1.9.1.js"&gt;&lt;/script&gt;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$(document).ready(function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스타일 변경 및 이벤트를 연결</a:t>
            </a:r>
          </a:p>
          <a:p>
            <a:r>
              <a:rPr lang="ko-KR" altLang="en-US" sz="1100" dirty="0"/>
              <a:t>            </a:t>
            </a:r>
            <a:r>
              <a:rPr lang="en-US" altLang="ko-KR" sz="1100" dirty="0"/>
              <a:t>$('#box').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({</a:t>
            </a:r>
          </a:p>
          <a:p>
            <a:r>
              <a:rPr lang="en-US" altLang="ko-KR" sz="1100" dirty="0"/>
              <a:t>                width: 100,</a:t>
            </a:r>
          </a:p>
          <a:p>
            <a:r>
              <a:rPr lang="en-US" altLang="ko-KR" sz="1100" dirty="0"/>
              <a:t>                height: 100,</a:t>
            </a:r>
          </a:p>
          <a:p>
            <a:r>
              <a:rPr lang="en-US" altLang="ko-KR" sz="1100" dirty="0"/>
              <a:t>                background: 'orange'</a:t>
            </a:r>
          </a:p>
          <a:p>
            <a:r>
              <a:rPr lang="en-US" altLang="ko-KR" sz="1100" dirty="0"/>
              <a:t>            }).on('click', function () {</a:t>
            </a:r>
          </a:p>
          <a:p>
            <a:r>
              <a:rPr lang="en-US" altLang="ko-KR" sz="1100" dirty="0"/>
              <a:t>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'red');</a:t>
            </a:r>
          </a:p>
          <a:p>
            <a:r>
              <a:rPr lang="en-US" altLang="ko-KR" sz="1100" dirty="0"/>
              <a:t>            }).on('</a:t>
            </a:r>
            <a:r>
              <a:rPr lang="en-US" altLang="ko-KR" sz="1100" dirty="0" err="1"/>
              <a:t>mouseenter</a:t>
            </a:r>
            <a:r>
              <a:rPr lang="en-US" altLang="ko-KR" sz="1100" dirty="0"/>
              <a:t>', function () {</a:t>
            </a:r>
          </a:p>
          <a:p>
            <a:r>
              <a:rPr lang="en-US" altLang="ko-KR" sz="1100" dirty="0"/>
              <a:t>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'blue');</a:t>
            </a:r>
          </a:p>
          <a:p>
            <a:r>
              <a:rPr lang="en-US" altLang="ko-KR" sz="1100" dirty="0"/>
              <a:t>            }).on('</a:t>
            </a:r>
            <a:r>
              <a:rPr lang="en-US" altLang="ko-KR" sz="1100" dirty="0" err="1"/>
              <a:t>mouseleave</a:t>
            </a:r>
            <a:r>
              <a:rPr lang="en-US" altLang="ko-KR" sz="1100" dirty="0"/>
              <a:t>', function () {</a:t>
            </a:r>
          </a:p>
          <a:p>
            <a:r>
              <a:rPr lang="en-US" altLang="ko-KR" sz="1100" dirty="0"/>
              <a:t>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'orange');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});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&lt;div id="box"&gt;&lt;/div&gt;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11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62360" y="1775098"/>
            <a:ext cx="7798072" cy="4104456"/>
          </a:xfrm>
        </p:spPr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추가한다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사용해 문서 객체를 조작할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사용해 문서 객체에 효과를 부여한다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플러그인을</a:t>
            </a:r>
            <a:r>
              <a:rPr lang="ko-KR" altLang="en-US" dirty="0" smtClean="0"/>
              <a:t> 활용한다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일반 이벤트 연결하기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두 번째 방법으로 이벤트 연결하기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10-17]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ko-KR" altLang="en-US" dirty="0" smtClean="0"/>
              <a:t>객체를 사용해 이벤트 연결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10-10</a:t>
            </a:r>
            <a:endParaRPr lang="ko-KR" altLang="en-US"/>
          </a:p>
        </p:txBody>
      </p:sp>
      <p:pic>
        <p:nvPicPr>
          <p:cNvPr id="5" name="그림 4" descr="ch10-ex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708920"/>
            <a:ext cx="3764796" cy="1224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340768"/>
            <a:ext cx="4347665" cy="5339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&lt;title&gt;jQuery Basic&lt;/title&gt;</a:t>
            </a:r>
          </a:p>
          <a:p>
            <a:r>
              <a:rPr lang="en-US" altLang="ko-KR" sz="1100" dirty="0"/>
              <a:t>    &lt;script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="http://code.jquery.com/jquery-1.9.1.js"&gt;&lt;/script&gt;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$(document).ready(function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스타일 변경 및 이벤트를 연결</a:t>
            </a:r>
          </a:p>
          <a:p>
            <a:r>
              <a:rPr lang="ko-KR" altLang="en-US" sz="1100" dirty="0"/>
              <a:t>            </a:t>
            </a:r>
            <a:r>
              <a:rPr lang="en-US" altLang="ko-KR" sz="1100" dirty="0"/>
              <a:t>$('#box').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({</a:t>
            </a:r>
          </a:p>
          <a:p>
            <a:r>
              <a:rPr lang="en-US" altLang="ko-KR" sz="1100" dirty="0"/>
              <a:t>                width: 100,</a:t>
            </a:r>
          </a:p>
          <a:p>
            <a:r>
              <a:rPr lang="en-US" altLang="ko-KR" sz="1100" dirty="0"/>
              <a:t>                height: 100,</a:t>
            </a:r>
          </a:p>
          <a:p>
            <a:r>
              <a:rPr lang="en-US" altLang="ko-KR" sz="1100" dirty="0"/>
              <a:t>                background: 'orange'</a:t>
            </a:r>
          </a:p>
          <a:p>
            <a:r>
              <a:rPr lang="en-US" altLang="ko-KR" sz="1100" dirty="0"/>
              <a:t>            }).on({</a:t>
            </a:r>
          </a:p>
          <a:p>
            <a:r>
              <a:rPr lang="en-US" altLang="ko-KR" sz="1100" dirty="0"/>
              <a:t>                click: function () {</a:t>
            </a:r>
          </a:p>
          <a:p>
            <a:r>
              <a:rPr lang="en-US" altLang="ko-KR" sz="1100" dirty="0"/>
              <a:t>    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'red');</a:t>
            </a:r>
          </a:p>
          <a:p>
            <a:r>
              <a:rPr lang="en-US" altLang="ko-KR" sz="1100" dirty="0"/>
              <a:t>                },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mouseenter</a:t>
            </a:r>
            <a:r>
              <a:rPr lang="en-US" altLang="ko-KR" sz="1100" dirty="0"/>
              <a:t>: function () {</a:t>
            </a:r>
          </a:p>
          <a:p>
            <a:r>
              <a:rPr lang="en-US" altLang="ko-KR" sz="1100" dirty="0"/>
              <a:t>    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'blue');</a:t>
            </a:r>
          </a:p>
          <a:p>
            <a:r>
              <a:rPr lang="en-US" altLang="ko-KR" sz="1100" dirty="0"/>
              <a:t>                },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mouseleave</a:t>
            </a:r>
            <a:r>
              <a:rPr lang="en-US" altLang="ko-KR" sz="1100" dirty="0"/>
              <a:t>: function () {</a:t>
            </a:r>
          </a:p>
          <a:p>
            <a:r>
              <a:rPr lang="en-US" altLang="ko-KR" sz="1100" dirty="0"/>
              <a:t>                    $(this).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('background', 'orange');</a:t>
            </a:r>
          </a:p>
          <a:p>
            <a:r>
              <a:rPr lang="en-US" altLang="ko-KR" sz="1100" dirty="0"/>
              <a:t>                }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});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&lt;div id="box"&gt;&lt;/div&gt;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1079"/>
              </p:ext>
            </p:extLst>
          </p:nvPr>
        </p:nvGraphicFramePr>
        <p:xfrm>
          <a:off x="1187624" y="485772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10-8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기본 이벤트 제거 메소드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4.3 </a:t>
            </a:r>
            <a:r>
              <a:rPr lang="ko-KR" altLang="en-US" smtClean="0"/>
              <a:t>이벤트 객체와 기본 이벤트 제거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</a:t>
            </a:r>
            <a:r>
              <a:rPr lang="ko-KR" altLang="en-US" dirty="0" err="1" smtClean="0"/>
              <a:t>이용시</a:t>
            </a:r>
            <a:r>
              <a:rPr lang="ko-KR" altLang="en-US" dirty="0" smtClean="0"/>
              <a:t> 모든 웹 브라우저에 같은 방법으로 이벤트 객체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리스너의</a:t>
            </a:r>
            <a:r>
              <a:rPr lang="ko-KR" altLang="en-US" dirty="0" smtClean="0"/>
              <a:t> 매개변수를 사용해 이벤트 객체 전달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이벤트 객체가 어떤 속성을 가지는지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홈페이지에서 확인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중 기본 이벤트 제거 메소드를 살펴보면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132856"/>
            <a:ext cx="493474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531446"/>
              </p:ext>
            </p:extLst>
          </p:nvPr>
        </p:nvGraphicFramePr>
        <p:xfrm>
          <a:off x="1259632" y="5289768"/>
          <a:ext cx="741682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312"/>
                <a:gridCol w="460851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메소드 이름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event.preventDefault()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 이벤트 제거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기본 이벤트 제거하기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10-18]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 </a:t>
            </a:r>
            <a:r>
              <a:rPr lang="ko-KR" altLang="en-US" dirty="0" smtClean="0"/>
              <a:t>태그로 생성한 링크를 클릭해도 페이지로 이동하지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10-11</a:t>
            </a:r>
            <a:endParaRPr lang="ko-KR" altLang="en-US"/>
          </a:p>
        </p:txBody>
      </p:sp>
      <p:pic>
        <p:nvPicPr>
          <p:cNvPr id="5" name="그림 4" descr="ch10-ex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940431"/>
            <a:ext cx="3194992" cy="206463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23528" y="4869160"/>
            <a:ext cx="8640960" cy="1512168"/>
            <a:chOff x="899592" y="4005064"/>
            <a:chExt cx="7920880" cy="1323147"/>
          </a:xfrm>
        </p:grpSpPr>
        <p:pic>
          <p:nvPicPr>
            <p:cNvPr id="6" name="그림 5" descr="도형_면직사각형_옐로우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592" y="4005064"/>
              <a:ext cx="7920880" cy="13231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9632" y="4221088"/>
              <a:ext cx="720080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err="1" smtClean="0">
                  <a:latin typeface="+mj-lt"/>
                  <a:ea typeface="나눔고딕코딩" pitchFamily="49" charset="-127"/>
                </a:rPr>
                <a:t>_return</a:t>
              </a:r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 false</a:t>
              </a:r>
            </a:p>
            <a:p>
              <a:r>
                <a:rPr lang="en-US" altLang="ko-KR" sz="2000" dirty="0" err="1" smtClean="0">
                  <a:latin typeface="+mj-lt"/>
                  <a:ea typeface="나눔고딕코딩" pitchFamily="49" charset="-127"/>
                </a:rPr>
                <a:t>jQuery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라이브러리에서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return false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를 사용하면 기본 이벤트와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이벤트 전달이 함께 제거됨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60032" y="1851198"/>
            <a:ext cx="3586238" cy="3277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﻿&lt;!DOCTYPE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&lt;title&gt;jQuery Basic&lt;/title&gt;</a:t>
            </a:r>
          </a:p>
          <a:p>
            <a:r>
              <a:rPr lang="en-US" altLang="ko-KR" sz="900" dirty="0"/>
              <a:t>    &lt;script </a:t>
            </a:r>
            <a:r>
              <a:rPr lang="en-US" altLang="ko-KR" sz="900" dirty="0" err="1"/>
              <a:t>src</a:t>
            </a:r>
            <a:r>
              <a:rPr lang="en-US" altLang="ko-KR" sz="900" dirty="0"/>
              <a:t>="http://code.jquery.com/jquery-1.9.1.js"&gt;&lt;/script&gt;</a:t>
            </a:r>
          </a:p>
          <a:p>
            <a:r>
              <a:rPr lang="en-US" altLang="ko-KR" sz="900" dirty="0"/>
              <a:t>    &lt;script&gt;</a:t>
            </a:r>
          </a:p>
          <a:p>
            <a:r>
              <a:rPr lang="en-US" altLang="ko-KR" sz="900" dirty="0"/>
              <a:t>        // </a:t>
            </a:r>
            <a:r>
              <a:rPr lang="ko-KR" altLang="en-US" sz="900" dirty="0"/>
              <a:t>이벤트를 연결합니다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    $(document).ready(function () {</a:t>
            </a:r>
          </a:p>
          <a:p>
            <a:r>
              <a:rPr lang="en-US" altLang="ko-KR" sz="900" dirty="0"/>
              <a:t>            // </a:t>
            </a:r>
            <a:r>
              <a:rPr lang="ko-KR" altLang="en-US" sz="900" dirty="0"/>
              <a:t>이벤트를 연결합니다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        $('a').click(function (event) {</a:t>
            </a:r>
          </a:p>
          <a:p>
            <a:r>
              <a:rPr lang="en-US" altLang="ko-KR" sz="900" dirty="0"/>
              <a:t>                // </a:t>
            </a:r>
            <a:r>
              <a:rPr lang="ko-KR" altLang="en-US" sz="900" dirty="0"/>
              <a:t>출력합니다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            alert('click');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        // </a:t>
            </a:r>
            <a:r>
              <a:rPr lang="ko-KR" altLang="en-US" sz="900" dirty="0"/>
              <a:t>기본 이벤트를 제거합니다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event.preventDefault</a:t>
            </a:r>
            <a:r>
              <a:rPr lang="en-US" altLang="ko-KR" sz="900" dirty="0"/>
              <a:t>();</a:t>
            </a:r>
          </a:p>
          <a:p>
            <a:r>
              <a:rPr lang="en-US" altLang="ko-KR" sz="900" dirty="0"/>
              <a:t>            });</a:t>
            </a:r>
          </a:p>
          <a:p>
            <a:r>
              <a:rPr lang="en-US" altLang="ko-KR" sz="900" dirty="0"/>
              <a:t>        });</a:t>
            </a:r>
          </a:p>
          <a:p>
            <a:r>
              <a:rPr lang="en-US" altLang="ko-KR" sz="900" dirty="0"/>
              <a:t>    &lt;/script&gt;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/>
              <a:t>    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="http://hanb.co.kr"&gt;</a:t>
            </a:r>
            <a:r>
              <a:rPr lang="en-US" altLang="ko-KR" sz="900" dirty="0" err="1"/>
              <a:t>Hanbit</a:t>
            </a:r>
            <a:r>
              <a:rPr lang="en-US" altLang="ko-KR" sz="900" dirty="0"/>
              <a:t> Media&lt;/a&gt;</a:t>
            </a:r>
          </a:p>
          <a:p>
            <a:r>
              <a:rPr lang="en-US" altLang="ko-KR" sz="900" dirty="0"/>
              <a:t>&lt;/body&gt;</a:t>
            </a:r>
          </a:p>
          <a:p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이벤트 제거를 활용한 유효성 검사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한글만 입력하도록 유효성 검사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10-19 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744355"/>
            <a:ext cx="4730013" cy="470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이벤트를 연결합니다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$('form').submit(function (event) {</a:t>
            </a:r>
          </a:p>
          <a:p>
            <a:r>
              <a:rPr lang="en-US" altLang="ko-KR" sz="1200" dirty="0"/>
              <a:t>                // input </a:t>
            </a:r>
            <a:r>
              <a:rPr lang="ko-KR" altLang="en-US" sz="1200" dirty="0"/>
              <a:t>태그의 값을 추출합니다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value = $('input').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        // </a:t>
            </a:r>
            <a:r>
              <a:rPr lang="ko-KR" altLang="en-US" sz="1200" dirty="0"/>
              <a:t>유효성을 검사합니다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if (</a:t>
            </a:r>
            <a:r>
              <a:rPr lang="en-US" altLang="ko-KR" sz="1200" dirty="0" err="1"/>
              <a:t>value.replace</a:t>
            </a:r>
            <a:r>
              <a:rPr lang="en-US" altLang="ko-KR" sz="1200" dirty="0"/>
              <a:t>(/[</a:t>
            </a:r>
            <a:r>
              <a:rPr lang="ko-KR" altLang="en-US" sz="1200" dirty="0"/>
              <a:t>가</a:t>
            </a:r>
            <a:r>
              <a:rPr lang="en-US" altLang="ko-KR" sz="1200" dirty="0"/>
              <a:t>-</a:t>
            </a:r>
            <a:r>
              <a:rPr lang="ko-KR" altLang="en-US" sz="1200" dirty="0" err="1"/>
              <a:t>힣</a:t>
            </a:r>
            <a:r>
              <a:rPr lang="en-US" altLang="ko-KR" sz="1200" dirty="0"/>
              <a:t>]/g, '').length == 0) {</a:t>
            </a:r>
          </a:p>
          <a:p>
            <a:r>
              <a:rPr lang="en-US" altLang="ko-KR" sz="1200" dirty="0"/>
              <a:t>                    // </a:t>
            </a:r>
            <a:r>
              <a:rPr lang="ko-KR" altLang="en-US" sz="1200" dirty="0"/>
              <a:t>유효성 검사 통과</a:t>
            </a:r>
          </a:p>
          <a:p>
            <a:r>
              <a:rPr lang="ko-KR" altLang="en-US" sz="1200" dirty="0"/>
              <a:t>                    </a:t>
            </a:r>
            <a:r>
              <a:rPr lang="en-US" altLang="ko-KR" sz="1200" dirty="0"/>
              <a:t>alert('</a:t>
            </a:r>
            <a:r>
              <a:rPr lang="ko-KR" altLang="en-US" sz="1200" dirty="0"/>
              <a:t>과정을 진행합니다</a:t>
            </a:r>
            <a:r>
              <a:rPr lang="en-US" altLang="ko-KR" sz="1200" dirty="0"/>
              <a:t>.');</a:t>
            </a:r>
          </a:p>
          <a:p>
            <a:r>
              <a:rPr lang="en-US" altLang="ko-KR" sz="1200" dirty="0"/>
              <a:t>                } else {</a:t>
            </a:r>
          </a:p>
          <a:p>
            <a:r>
              <a:rPr lang="en-US" altLang="ko-KR" sz="1200" dirty="0"/>
              <a:t>                    // </a:t>
            </a:r>
            <a:r>
              <a:rPr lang="ko-KR" altLang="en-US" sz="1200" dirty="0"/>
              <a:t>유효성 검사 실패</a:t>
            </a:r>
          </a:p>
          <a:p>
            <a:r>
              <a:rPr lang="ko-KR" altLang="en-US" sz="1200" dirty="0"/>
              <a:t>                    </a:t>
            </a:r>
            <a:r>
              <a:rPr lang="en-US" altLang="ko-KR" sz="1200" dirty="0"/>
              <a:t>alert('</a:t>
            </a:r>
            <a:r>
              <a:rPr lang="ko-KR" altLang="en-US" sz="1200" dirty="0"/>
              <a:t>한글 이름을 입력해주세요</a:t>
            </a:r>
            <a:r>
              <a:rPr lang="en-US" altLang="ko-KR" sz="1200" dirty="0"/>
              <a:t>.');</a:t>
            </a:r>
          </a:p>
          <a:p>
            <a:r>
              <a:rPr lang="en-US" altLang="ko-KR" sz="1200" dirty="0"/>
              <a:t>                    </a:t>
            </a:r>
            <a:r>
              <a:rPr lang="en-US" altLang="ko-KR" sz="1200" dirty="0" err="1"/>
              <a:t>event.preventDefault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           }</a:t>
            </a:r>
          </a:p>
          <a:p>
            <a:r>
              <a:rPr lang="en-US" altLang="ko-KR" sz="1200" dirty="0"/>
              <a:t>            });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940152" y="1746682"/>
            <a:ext cx="2426755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&lt;form&gt;</a:t>
            </a:r>
          </a:p>
          <a:p>
            <a:r>
              <a:rPr lang="en-US" altLang="ko-KR" sz="1200" dirty="0"/>
              <a:t>        &lt;label&gt;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&lt;/label&gt;</a:t>
            </a:r>
          </a:p>
          <a:p>
            <a:r>
              <a:rPr lang="en-US" altLang="ko-KR" sz="1200" dirty="0"/>
              <a:t>        &lt;input type="text" / &gt;</a:t>
            </a:r>
          </a:p>
          <a:p>
            <a:r>
              <a:rPr lang="en-US" altLang="ko-KR" sz="1200" dirty="0"/>
              <a:t>        &lt;input type="submit" / &gt;</a:t>
            </a:r>
          </a:p>
          <a:p>
            <a:r>
              <a:rPr lang="en-US" altLang="ko-KR" sz="1200" dirty="0"/>
              <a:t>    &lt;/form&gt;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821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17608"/>
              </p:ext>
            </p:extLst>
          </p:nvPr>
        </p:nvGraphicFramePr>
        <p:xfrm>
          <a:off x="468313" y="105273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10-9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jQuery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라이브러리의 간단한 효과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</a:t>
            </a:r>
            <a:r>
              <a:rPr lang="ko-KR" altLang="en-US" smtClean="0"/>
              <a:t>효과 메소드 소개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792424"/>
              </p:ext>
            </p:extLst>
          </p:nvPr>
        </p:nvGraphicFramePr>
        <p:xfrm>
          <a:off x="468313" y="1485264"/>
          <a:ext cx="8064896" cy="432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/>
                <a:gridCol w="5976664"/>
              </a:tblGrid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show(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크게 하며 보여줌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hide(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작게 하며 사라지게 함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toggle(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show() </a:t>
                      </a:r>
                      <a:r>
                        <a:rPr lang="ko-KR" altLang="en-US" smtClean="0"/>
                        <a:t>메소드와 </a:t>
                      </a:r>
                      <a:r>
                        <a:rPr lang="en-US" altLang="ko-KR" smtClean="0"/>
                        <a:t>hide() </a:t>
                      </a:r>
                      <a:r>
                        <a:rPr lang="ko-KR" altLang="en-US" smtClean="0"/>
                        <a:t>메소드를 번갈아 실행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slideDown(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슬라이드 효과와 함께 보여줌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slideUp(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슬라이드 효과와 함께 사라지게 함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slideToggle(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slideDown() </a:t>
                      </a:r>
                      <a:r>
                        <a:rPr lang="ko-KR" altLang="en-US" smtClean="0"/>
                        <a:t>메소드와 </a:t>
                      </a:r>
                      <a:r>
                        <a:rPr lang="en-US" altLang="ko-KR" smtClean="0"/>
                        <a:t>slideUp() </a:t>
                      </a:r>
                      <a:r>
                        <a:rPr lang="ko-KR" altLang="en-US" smtClean="0"/>
                        <a:t>메소드를 번갈아 실행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fadeIn(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선명하게 하며 보여줌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fadeOut(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객체를 흐리게 하며 사라지게 함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fadeToggle(</a:t>
                      </a:r>
                      <a:r>
                        <a:rPr lang="ko-KR" altLang="en-US" smtClean="0"/>
                        <a:t>속도</a:t>
                      </a:r>
                      <a:r>
                        <a:rPr lang="en-US" altLang="ko-KR" smtClean="0"/>
                        <a:t>)</a:t>
                      </a:r>
                      <a:endParaRPr lang="ko-KR" altLang="en-US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fadeIn</a:t>
                      </a:r>
                      <a:r>
                        <a:rPr lang="en-US" altLang="ko-KR" dirty="0" smtClean="0"/>
                        <a:t>()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메소드와 </a:t>
                      </a:r>
                      <a:r>
                        <a:rPr lang="en-US" altLang="ko-KR" baseline="0" dirty="0" err="1" smtClean="0"/>
                        <a:t>fadeOut</a:t>
                      </a:r>
                      <a:r>
                        <a:rPr lang="en-US" altLang="ko-KR" baseline="0" dirty="0" smtClean="0"/>
                        <a:t>() </a:t>
                      </a:r>
                      <a:r>
                        <a:rPr lang="ko-KR" altLang="en-US" baseline="0" dirty="0" smtClean="0"/>
                        <a:t>메소드를 번갈아 실행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72594"/>
              </p:ext>
            </p:extLst>
          </p:nvPr>
        </p:nvGraphicFramePr>
        <p:xfrm>
          <a:off x="899592" y="213285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10-10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속도 문자열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</a:t>
            </a:r>
            <a:r>
              <a:rPr lang="ko-KR" altLang="en-US" smtClean="0"/>
              <a:t>효과 메소드 소개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모든 간단한 효과 메소드에는 속도를 매개변수로 입력 가능</a:t>
            </a:r>
            <a:endParaRPr lang="en-US" altLang="ko-KR" dirty="0" smtClean="0"/>
          </a:p>
          <a:p>
            <a:r>
              <a:rPr lang="ko-KR" altLang="en-US" dirty="0" smtClean="0"/>
              <a:t>입력 값이 없으면 기본 값인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밀리 초가 적용됨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330912"/>
              </p:ext>
            </p:extLst>
          </p:nvPr>
        </p:nvGraphicFramePr>
        <p:xfrm>
          <a:off x="971600" y="2564904"/>
          <a:ext cx="7416824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184"/>
                <a:gridCol w="576064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속도 문자열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slow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600</a:t>
                      </a:r>
                      <a:r>
                        <a:rPr lang="ko-KR" altLang="en-US" smtClean="0"/>
                        <a:t>밀리 초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normal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500</a:t>
                      </a:r>
                      <a:r>
                        <a:rPr lang="ko-KR" altLang="en-US" smtClean="0"/>
                        <a:t>밀리 초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fast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400</a:t>
                      </a:r>
                      <a:r>
                        <a:rPr lang="ko-KR" altLang="en-US" dirty="0" smtClean="0"/>
                        <a:t>밀리 초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태그가 사라지고 나타나는 효과 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10-20]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fadeToggle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버튼을 클릭하면 내용이 서서히 사라짐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버튼을 다시 클릭하면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내용이 나타남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828173" cy="370110"/>
          </a:xfrm>
        </p:spPr>
        <p:txBody>
          <a:bodyPr/>
          <a:lstStyle/>
          <a:p>
            <a:pPr algn="l"/>
            <a:r>
              <a:rPr lang="ko-KR" altLang="en-US" dirty="0" smtClean="0"/>
              <a:t>기본 예제 </a:t>
            </a:r>
            <a:r>
              <a:rPr lang="en-US" altLang="ko-KR" dirty="0" smtClean="0"/>
              <a:t>10-12</a:t>
            </a:r>
            <a:endParaRPr lang="ko-KR" altLang="en-US" dirty="0"/>
          </a:p>
        </p:txBody>
      </p:sp>
      <p:pic>
        <p:nvPicPr>
          <p:cNvPr id="5" name="그림 4" descr="ch10-ex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564904"/>
            <a:ext cx="8231069" cy="1296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2843058"/>
            <a:ext cx="4714752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﻿&lt;!DOCTYPE html&gt;</a:t>
            </a:r>
          </a:p>
          <a:p>
            <a:r>
              <a:rPr lang="en-US" altLang="ko-KR" sz="1050" dirty="0"/>
              <a:t>&lt;html&gt;</a:t>
            </a:r>
          </a:p>
          <a:p>
            <a:r>
              <a:rPr lang="en-US" altLang="ko-KR" sz="1050" dirty="0"/>
              <a:t>&lt;head&gt;</a:t>
            </a:r>
          </a:p>
          <a:p>
            <a:r>
              <a:rPr lang="en-US" altLang="ko-KR" sz="1050" dirty="0"/>
              <a:t>    &lt;title&gt;jQuery Basic&lt;/title&gt;</a:t>
            </a:r>
          </a:p>
          <a:p>
            <a:r>
              <a:rPr lang="en-US" altLang="ko-KR" sz="1050" dirty="0"/>
              <a:t>    &lt;script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="http://code.jquery.com/jquery-1.9.1.js"&gt;&lt;/script&gt;</a:t>
            </a:r>
          </a:p>
          <a:p>
            <a:r>
              <a:rPr lang="en-US" altLang="ko-KR" sz="1050" dirty="0"/>
              <a:t>    &lt;script&gt;</a:t>
            </a:r>
          </a:p>
          <a:p>
            <a:r>
              <a:rPr lang="en-US" altLang="ko-KR" sz="1050" dirty="0"/>
              <a:t>        // </a:t>
            </a:r>
            <a:r>
              <a:rPr lang="ko-KR" altLang="en-US" sz="1050" dirty="0"/>
              <a:t>이벤트를 연결합니다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$(document).ready(function () {</a:t>
            </a:r>
          </a:p>
          <a:p>
            <a:r>
              <a:rPr lang="en-US" altLang="ko-KR" sz="1050" dirty="0"/>
              <a:t>            // </a:t>
            </a:r>
            <a:r>
              <a:rPr lang="ko-KR" altLang="en-US" sz="1050" dirty="0"/>
              <a:t>이벤트를 연결합니다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    $('button').click(function () {</a:t>
            </a:r>
          </a:p>
          <a:p>
            <a:r>
              <a:rPr lang="en-US" altLang="ko-KR" sz="1050" dirty="0"/>
              <a:t>                // </a:t>
            </a:r>
            <a:r>
              <a:rPr lang="ko-KR" altLang="en-US" sz="1050" dirty="0"/>
              <a:t>간단한 효과를 적용합니다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              $('.page').</a:t>
            </a:r>
            <a:r>
              <a:rPr lang="en-US" altLang="ko-KR" sz="1050" dirty="0" err="1"/>
              <a:t>fadeToggle</a:t>
            </a:r>
            <a:r>
              <a:rPr lang="en-US" altLang="ko-KR" sz="1050" dirty="0"/>
              <a:t>('slow');</a:t>
            </a:r>
          </a:p>
          <a:p>
            <a:r>
              <a:rPr lang="en-US" altLang="ko-KR" sz="1050" dirty="0"/>
              <a:t>            });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&lt;/script&gt;</a:t>
            </a:r>
          </a:p>
          <a:p>
            <a:r>
              <a:rPr lang="en-US" altLang="ko-KR" sz="1050" dirty="0"/>
              <a:t>&lt;/head&gt;</a:t>
            </a:r>
          </a:p>
          <a:p>
            <a:r>
              <a:rPr lang="en-US" altLang="ko-KR" sz="1050" dirty="0"/>
              <a:t>&lt;body&gt;</a:t>
            </a:r>
          </a:p>
          <a:p>
            <a:r>
              <a:rPr lang="en-US" altLang="ko-KR" sz="1050" dirty="0"/>
              <a:t>    &lt;button&gt;Toggle Show&lt;/button&gt;</a:t>
            </a:r>
          </a:p>
          <a:p>
            <a:r>
              <a:rPr lang="en-US" altLang="ko-KR" sz="1050" dirty="0"/>
              <a:t>    &lt;div class="page"&gt;</a:t>
            </a:r>
          </a:p>
          <a:p>
            <a:r>
              <a:rPr lang="en-US" altLang="ko-KR" sz="1050" dirty="0"/>
              <a:t>        &lt;h1&gt;</a:t>
            </a:r>
            <a:r>
              <a:rPr lang="en-US" altLang="ko-KR" sz="1050" dirty="0" err="1"/>
              <a:t>Lorem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ipsum</a:t>
            </a:r>
            <a:r>
              <a:rPr lang="en-US" altLang="ko-KR" sz="1050" dirty="0"/>
              <a:t> dolor sit </a:t>
            </a:r>
            <a:r>
              <a:rPr lang="en-US" altLang="ko-KR" sz="1050" dirty="0" err="1"/>
              <a:t>amet</a:t>
            </a:r>
            <a:r>
              <a:rPr lang="en-US" altLang="ko-KR" sz="1050" dirty="0"/>
              <a:t>&lt;/h1&gt;</a:t>
            </a:r>
          </a:p>
          <a:p>
            <a:r>
              <a:rPr lang="en-US" altLang="ko-KR" sz="1050" dirty="0"/>
              <a:t>        &lt;p&gt;</a:t>
            </a:r>
            <a:r>
              <a:rPr lang="en-US" altLang="ko-KR" sz="1050" dirty="0" err="1"/>
              <a:t>Lorem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ipsum</a:t>
            </a:r>
            <a:r>
              <a:rPr lang="en-US" altLang="ko-KR" sz="1050" dirty="0"/>
              <a:t> dolor sit </a:t>
            </a:r>
            <a:r>
              <a:rPr lang="en-US" altLang="ko-KR" sz="1050" dirty="0" err="1"/>
              <a:t>amet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consectetur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adipiscing</a:t>
            </a:r>
            <a:r>
              <a:rPr lang="en-US" altLang="ko-KR" sz="1050" dirty="0"/>
              <a:t> </a:t>
            </a:r>
            <a:r>
              <a:rPr lang="en-US" altLang="ko-KR" sz="1050" dirty="0" err="1" smtClean="0"/>
              <a:t>elit</a:t>
            </a:r>
            <a:r>
              <a:rPr lang="en-US" altLang="ko-KR" sz="1050" dirty="0" smtClean="0"/>
              <a:t>…..&lt;/</a:t>
            </a:r>
            <a:r>
              <a:rPr lang="en-US" altLang="ko-KR" sz="1050" dirty="0"/>
              <a:t>p&gt;</a:t>
            </a:r>
          </a:p>
          <a:p>
            <a:r>
              <a:rPr lang="en-US" altLang="ko-KR" sz="1050" dirty="0"/>
              <a:t>    &lt;/div&gt;</a:t>
            </a:r>
          </a:p>
          <a:p>
            <a:r>
              <a:rPr lang="en-US" altLang="ko-KR" sz="1050" dirty="0"/>
              <a:t>&lt;/body&gt;</a:t>
            </a:r>
          </a:p>
          <a:p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65786"/>
              </p:ext>
            </p:extLst>
          </p:nvPr>
        </p:nvGraphicFramePr>
        <p:xfrm>
          <a:off x="468313" y="9807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10-11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jQuery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라이브러리의 사용자 지정 효과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</a:t>
            </a:r>
            <a:r>
              <a:rPr lang="ko-KR" altLang="en-US" smtClean="0"/>
              <a:t>애니메이션 기본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/>
          </a:p>
          <a:p>
            <a:pPr lvl="3">
              <a:buNone/>
            </a:pPr>
            <a:r>
              <a:rPr lang="en-US" altLang="ko-KR" dirty="0" smtClean="0"/>
              <a:t>							</a:t>
            </a:r>
          </a:p>
          <a:p>
            <a:r>
              <a:rPr lang="en-US" altLang="ko-KR" dirty="0" smtClean="0"/>
              <a:t>animate() </a:t>
            </a:r>
            <a:r>
              <a:rPr lang="ko-KR" altLang="en-US" dirty="0" smtClean="0"/>
              <a:t>메소드 사용 형태</a:t>
            </a:r>
            <a:endParaRPr lang="en-US" altLang="ko-KR" dirty="0" smtClean="0"/>
          </a:p>
          <a:p>
            <a:pPr>
              <a:buNone/>
            </a:pPr>
            <a:r>
              <a:rPr lang="en-US" altLang="ko-KR" sz="2000" dirty="0" smtClean="0"/>
              <a:t>    ❶ $(selector).animate(</a:t>
            </a:r>
            <a:r>
              <a:rPr lang="ko-KR" altLang="en-US" sz="2000" dirty="0" smtClean="0"/>
              <a:t>속성 객체</a:t>
            </a:r>
            <a:r>
              <a:rPr lang="en-US" altLang="ko-KR" sz="2000" dirty="0" smtClean="0"/>
              <a:t>);</a:t>
            </a:r>
          </a:p>
          <a:p>
            <a:pPr>
              <a:buNone/>
            </a:pPr>
            <a:r>
              <a:rPr lang="en-US" altLang="ko-KR" sz="2000" dirty="0" smtClean="0"/>
              <a:t>    ❷ $(selector).animate(</a:t>
            </a:r>
            <a:r>
              <a:rPr lang="ko-KR" altLang="en-US" sz="2000" dirty="0" smtClean="0"/>
              <a:t>속성 객체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);</a:t>
            </a:r>
          </a:p>
          <a:p>
            <a:pPr>
              <a:buNone/>
            </a:pPr>
            <a:r>
              <a:rPr lang="ko-KR" altLang="en-US" sz="2000" dirty="0" smtClean="0"/>
              <a:t>    ❸ </a:t>
            </a:r>
            <a:r>
              <a:rPr lang="en-US" altLang="ko-KR" sz="2000" dirty="0" smtClean="0"/>
              <a:t>$(selector).animate(</a:t>
            </a:r>
            <a:r>
              <a:rPr lang="ko-KR" altLang="en-US" sz="2000" dirty="0" smtClean="0"/>
              <a:t>속성 객체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콜백</a:t>
            </a:r>
            <a:r>
              <a:rPr lang="ko-KR" altLang="en-US" sz="2000" dirty="0" smtClean="0"/>
              <a:t> 함수</a:t>
            </a:r>
            <a:r>
              <a:rPr lang="en-US" altLang="ko-KR" sz="2000" dirty="0" smtClean="0"/>
              <a:t>);</a:t>
            </a:r>
          </a:p>
          <a:p>
            <a:pPr lvl="2">
              <a:buNone/>
            </a:pPr>
            <a:endParaRPr lang="en-US" altLang="ko-KR" sz="1400" dirty="0" smtClean="0"/>
          </a:p>
          <a:p>
            <a:r>
              <a:rPr lang="en-US" altLang="ko-KR" dirty="0" smtClean="0"/>
              <a:t>animate() </a:t>
            </a:r>
            <a:r>
              <a:rPr lang="ko-KR" altLang="en-US" dirty="0" smtClean="0"/>
              <a:t>메소드의 속성 객체에 입력할 수 있는 값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 smtClean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412556"/>
              </p:ext>
            </p:extLst>
          </p:nvPr>
        </p:nvGraphicFramePr>
        <p:xfrm>
          <a:off x="468313" y="1473344"/>
          <a:ext cx="741682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184"/>
                <a:gridCol w="576064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메소드 이름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animate()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 지정 효과 생성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683334"/>
              </p:ext>
            </p:extLst>
          </p:nvPr>
        </p:nvGraphicFramePr>
        <p:xfrm>
          <a:off x="899592" y="4912960"/>
          <a:ext cx="5544616" cy="154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6642"/>
                <a:gridCol w="1706035"/>
                <a:gridCol w="1961939"/>
              </a:tblGrid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opacity</a:t>
                      </a:r>
                      <a:endParaRPr lang="ko-KR" alt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bottom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padding</a:t>
                      </a:r>
                      <a:endParaRPr lang="ko-KR" altLang="en-US" sz="14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top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left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right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230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height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width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margin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애니메이션 효과주기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10-21]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animate() </a:t>
            </a:r>
            <a:r>
              <a:rPr lang="ko-KR" altLang="en-US" dirty="0" smtClean="0"/>
              <a:t>메소드를 사용해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width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속성 변경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left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속성과 같은 위치 속성을 사용하려면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	    absolute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relative</a:t>
            </a:r>
            <a:r>
              <a:rPr lang="ko-KR" altLang="en-US" dirty="0" smtClean="0"/>
              <a:t>로 지정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10-13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916832"/>
            <a:ext cx="4464496" cy="1008112"/>
            <a:chOff x="1115616" y="1916832"/>
            <a:chExt cx="4464496" cy="1008112"/>
          </a:xfrm>
        </p:grpSpPr>
        <p:pic>
          <p:nvPicPr>
            <p:cNvPr id="5" name="그림 4" descr="ch10-ex13-우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9792" y="1916832"/>
              <a:ext cx="2880320" cy="994508"/>
            </a:xfrm>
            <a:prstGeom prst="rect">
              <a:avLst/>
            </a:prstGeom>
          </p:spPr>
        </p:pic>
        <p:pic>
          <p:nvPicPr>
            <p:cNvPr id="6" name="그림 5" descr="ch10-ex13-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16" y="1916832"/>
              <a:ext cx="1008112" cy="1008112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stCxn id="6" idx="3"/>
              <a:endCxn id="5" idx="1"/>
            </p:cNvCxnSpPr>
            <p:nvPr/>
          </p:nvCxnSpPr>
          <p:spPr>
            <a:xfrm flipV="1">
              <a:off x="2123728" y="2414086"/>
              <a:ext cx="576064" cy="68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251520" y="4032448"/>
            <a:ext cx="8820472" cy="2708920"/>
            <a:chOff x="899592" y="3789040"/>
            <a:chExt cx="7920880" cy="3068960"/>
          </a:xfrm>
        </p:grpSpPr>
        <p:pic>
          <p:nvPicPr>
            <p:cNvPr id="11" name="그림 10" descr="도형_면직사각형_옐로우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592" y="3789040"/>
              <a:ext cx="7920880" cy="306896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222912" y="4058720"/>
              <a:ext cx="72008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_</a:t>
              </a:r>
              <a:r>
                <a:rPr lang="ko-KR" altLang="en-US" sz="2000" b="1" baseline="0" dirty="0" smtClean="0">
                  <a:latin typeface="+mj-lt"/>
                  <a:ea typeface="나눔고딕코딩" pitchFamily="49" charset="-127"/>
                </a:rPr>
                <a:t>메소드 </a:t>
              </a:r>
              <a:r>
                <a:rPr lang="ko-KR" altLang="en-US" sz="2000" b="1" baseline="0" dirty="0" err="1" smtClean="0">
                  <a:latin typeface="+mj-lt"/>
                  <a:ea typeface="나눔고딕코딩" pitchFamily="49" charset="-127"/>
                </a:rPr>
                <a:t>체이닝</a:t>
              </a:r>
              <a:r>
                <a:rPr lang="ko-KR" altLang="en-US" sz="2000" b="1" baseline="0" dirty="0" smtClean="0">
                  <a:latin typeface="+mj-lt"/>
                  <a:ea typeface="나눔고딕코딩" pitchFamily="49" charset="-127"/>
                </a:rPr>
                <a:t> 사용한 애니메이션 실행</a:t>
              </a:r>
              <a:endParaRPr lang="en-US" altLang="ko-KR" sz="2000" b="1" baseline="0" dirty="0" smtClean="0">
                <a:latin typeface="+mj-lt"/>
                <a:ea typeface="나눔고딕코딩" pitchFamily="49" charset="-127"/>
              </a:endParaRPr>
            </a:p>
            <a:p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animate()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메소드는 메소드 </a:t>
              </a:r>
              <a:r>
                <a:rPr lang="ko-KR" altLang="en-US" sz="2000" dirty="0" err="1" smtClean="0">
                  <a:latin typeface="+mj-lt"/>
                  <a:ea typeface="나눔고딕코딩" pitchFamily="49" charset="-127"/>
                </a:rPr>
                <a:t>체이닝을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 사용하면 애니메이션이 종료된 후에도 새로운 애니메이션을 연속해서 실행하게 만들 수 있음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NOTE_</a:t>
              </a:r>
              <a:r>
                <a:rPr lang="ko-KR" altLang="en-US" sz="2000" b="1" dirty="0" smtClean="0">
                  <a:latin typeface="+mj-lt"/>
                  <a:ea typeface="나눔고딕코딩" pitchFamily="49" charset="-127"/>
                </a:rPr>
                <a:t>상대적 증가</a:t>
              </a:r>
              <a:endParaRPr lang="en-US" altLang="ko-KR" sz="2000" b="1" dirty="0" smtClean="0">
                <a:latin typeface="+mj-lt"/>
                <a:ea typeface="나눔고딕코딩" pitchFamily="49" charset="-127"/>
              </a:endParaRPr>
            </a:p>
            <a:p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animate()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메소드에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‘+=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숫자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’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형태의 문자열을 입력하면 현재 속성에서 위치 또는 크기를 상대적으로 변환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63888" y="1033194"/>
            <a:ext cx="5488490" cy="5047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﻿&lt;!DOCTYPE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&lt;title&gt;Animate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스타일을 변경합니다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$('#box').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({</a:t>
            </a:r>
          </a:p>
          <a:p>
            <a:r>
              <a:rPr lang="en-US" altLang="ko-KR" sz="1400" dirty="0"/>
              <a:t>                width: 100,</a:t>
            </a:r>
          </a:p>
          <a:p>
            <a:r>
              <a:rPr lang="en-US" altLang="ko-KR" sz="1400" dirty="0"/>
              <a:t>                height: 100,</a:t>
            </a:r>
          </a:p>
          <a:p>
            <a:r>
              <a:rPr lang="en-US" altLang="ko-KR" sz="1400" dirty="0"/>
              <a:t>                background: 'red'</a:t>
            </a:r>
          </a:p>
          <a:p>
            <a:r>
              <a:rPr lang="en-US" altLang="ko-KR" sz="1400" dirty="0"/>
              <a:t>            }).animate({</a:t>
            </a:r>
          </a:p>
          <a:p>
            <a:r>
              <a:rPr lang="en-US" altLang="ko-KR" sz="1400" dirty="0"/>
              <a:t>                width: 300,</a:t>
            </a:r>
          </a:p>
          <a:p>
            <a:r>
              <a:rPr lang="en-US" altLang="ko-KR" sz="1400" dirty="0"/>
              <a:t>                opacity: 0.5,</a:t>
            </a:r>
          </a:p>
          <a:p>
            <a:r>
              <a:rPr lang="en-US" altLang="ko-KR" sz="1400" dirty="0"/>
              <a:t>            }, 500);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    &lt;div id="box"&gt;&lt;/div&gt;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애니메이션 정지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애니메이션 예약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animate() </a:t>
            </a:r>
            <a:r>
              <a:rPr lang="ko-KR" altLang="en-US" dirty="0" smtClean="0"/>
              <a:t>메소드 또는 </a:t>
            </a:r>
            <a:r>
              <a:rPr lang="en-US" altLang="ko-KR" dirty="0" smtClean="0"/>
              <a:t>delay() </a:t>
            </a:r>
            <a:r>
              <a:rPr lang="ko-KR" altLang="en-US" dirty="0" smtClean="0"/>
              <a:t>메소드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예약된 애니메이션은 차례대로 실행됨</a:t>
            </a:r>
            <a:endParaRPr lang="ko-KR" altLang="en-US" dirty="0"/>
          </a:p>
        </p:txBody>
      </p:sp>
      <p:pic>
        <p:nvPicPr>
          <p:cNvPr id="4" name="그림 3" descr="ch10-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222" y="2194064"/>
            <a:ext cx="3552810" cy="16203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61733"/>
              </p:ext>
            </p:extLst>
          </p:nvPr>
        </p:nvGraphicFramePr>
        <p:xfrm>
          <a:off x="1235214" y="3778240"/>
          <a:ext cx="30243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10-6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애니메이션 큐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jQuery </a:t>
            </a:r>
            <a:r>
              <a:rPr lang="ko-KR" altLang="en-US" smtClean="0"/>
              <a:t>라이브러리 설정하기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 접속하기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 설정하는 두 가지 방법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파일을 다운받아 외부 자바스크립트 파일로 추가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CDN </a:t>
            </a:r>
            <a:r>
              <a:rPr lang="ko-KR" altLang="en-US" dirty="0" smtClean="0"/>
              <a:t>호스트를 사용해 연결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</a:t>
            </a:r>
            <a:endParaRPr lang="ko-KR" altLang="en-US"/>
          </a:p>
        </p:txBody>
      </p:sp>
      <p:pic>
        <p:nvPicPr>
          <p:cNvPr id="10" name="그림 9" descr="ch10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844824"/>
            <a:ext cx="3816424" cy="166723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43608" y="357301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10-1 </a:t>
                      </a:r>
                      <a:r>
                        <a:rPr lang="en-US" altLang="ko-KR" b="0" baseline="0" dirty="0" err="1" smtClean="0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(http://jquery.com)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 descr="ch10-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4407038"/>
            <a:ext cx="4598708" cy="197429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71562"/>
              </p:ext>
            </p:extLst>
          </p:nvPr>
        </p:nvGraphicFramePr>
        <p:xfrm>
          <a:off x="1115616" y="63705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10-2 </a:t>
                      </a:r>
                      <a:r>
                        <a:rPr lang="en-US" altLang="ko-KR" b="0" baseline="0" dirty="0" err="1" smtClean="0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CDN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호스트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72200" y="4437126"/>
            <a:ext cx="2477616" cy="211830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CDN: </a:t>
            </a:r>
            <a:r>
              <a:rPr lang="ko-KR" altLang="en-US" dirty="0">
                <a:solidFill>
                  <a:schemeClr val="tx2"/>
                </a:solidFill>
              </a:rPr>
              <a:t>파일을 여러 서버에 </a:t>
            </a:r>
            <a:r>
              <a:rPr lang="ko-KR" altLang="en-US" dirty="0" smtClean="0">
                <a:solidFill>
                  <a:schemeClr val="tx2"/>
                </a:solidFill>
              </a:rPr>
              <a:t>분산시키고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사용자가 접속하는 지역과 가장 가까운 곳의 서버에서 파일을 전송하는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애니메이션 정지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delay() </a:t>
            </a:r>
            <a:r>
              <a:rPr lang="ko-KR" altLang="en-US" dirty="0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animate() </a:t>
            </a:r>
            <a:r>
              <a:rPr lang="ko-KR" altLang="en-US" dirty="0" smtClean="0"/>
              <a:t>메소드 사이에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매개변수로 숫자 입력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stop() </a:t>
            </a:r>
            <a:r>
              <a:rPr lang="ko-KR" altLang="en-US" dirty="0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매개변수로 </a:t>
            </a:r>
            <a:r>
              <a:rPr lang="ko-KR" altLang="en-US" dirty="0" err="1" smtClean="0"/>
              <a:t>불리언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 err="1" smtClean="0"/>
              <a:t>clearQueue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종료할 애니메이션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현재 실행 중인 애니메이션 멈춤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true: </a:t>
            </a:r>
            <a:r>
              <a:rPr lang="ko-KR" altLang="en-US" dirty="0" smtClean="0"/>
              <a:t>예약된 모든 애니메이션 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 err="1" smtClean="0"/>
              <a:t>goToEnd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종료 상태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매개변수 사용시 </a:t>
            </a:r>
            <a:r>
              <a:rPr lang="en-US" altLang="ko-KR" dirty="0" smtClean="0"/>
              <a:t>animate() </a:t>
            </a:r>
            <a:r>
              <a:rPr lang="ko-KR" altLang="en-US" dirty="0" smtClean="0"/>
              <a:t>메소드에서 지정한 최종 수치로 변경해 정지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636037"/>
              </p:ext>
            </p:extLst>
          </p:nvPr>
        </p:nvGraphicFramePr>
        <p:xfrm>
          <a:off x="468313" y="90872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10-12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애니메이션 정지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797973"/>
              </p:ext>
            </p:extLst>
          </p:nvPr>
        </p:nvGraphicFramePr>
        <p:xfrm>
          <a:off x="468313" y="1268760"/>
          <a:ext cx="7416824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184"/>
                <a:gridCol w="576064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delay()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애니메이션을 특정한 시간만큼 정지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stop()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애니메이션을</a:t>
                      </a:r>
                      <a:r>
                        <a:rPr lang="ko-KR" altLang="en-US" baseline="0" smtClean="0"/>
                        <a:t> 완전히 정지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애니메이션 효과 정지시키기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10-24]</a:t>
            </a:r>
            <a:r>
              <a:rPr lang="ko-KR" altLang="en-US" dirty="0" smtClean="0"/>
              <a:t>와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10-14</a:t>
            </a:r>
            <a:endParaRPr lang="ko-KR" altLang="en-US"/>
          </a:p>
        </p:txBody>
      </p:sp>
      <p:pic>
        <p:nvPicPr>
          <p:cNvPr id="5" name="그림 4" descr="ch10-ex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484784"/>
            <a:ext cx="1857360" cy="15478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3573016"/>
            <a:ext cx="7920880" cy="3068960"/>
            <a:chOff x="899592" y="3212976"/>
            <a:chExt cx="7920880" cy="3068960"/>
          </a:xfrm>
        </p:grpSpPr>
        <p:pic>
          <p:nvPicPr>
            <p:cNvPr id="7" name="그림 6" descr="도형_면직사각형_옐로우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592" y="3212976"/>
              <a:ext cx="7920880" cy="30689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59632" y="3573016"/>
              <a:ext cx="7200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err="1" smtClean="0">
                  <a:latin typeface="+mj-lt"/>
                  <a:ea typeface="나눔고딕코딩" pitchFamily="49" charset="-127"/>
                </a:rPr>
                <a:t>_</a:t>
              </a:r>
              <a:r>
                <a:rPr lang="en-US" altLang="ko-KR" sz="2000" b="1" dirty="0" err="1" smtClean="0">
                  <a:latin typeface="+mj-lt"/>
                  <a:ea typeface="나눔고딕코딩" pitchFamily="49" charset="-127"/>
                </a:rPr>
                <a:t>Edge</a:t>
              </a:r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 Animate</a:t>
              </a:r>
            </a:p>
            <a:p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Edge Animate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를 사용하여 손쉽게 웹 애니메이션을 개발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</a:t>
              </a:r>
            </a:p>
            <a:p>
              <a:r>
                <a:rPr lang="en-US" altLang="ko-KR" sz="2000" dirty="0" err="1" smtClean="0">
                  <a:latin typeface="+mj-lt"/>
                  <a:ea typeface="나눔고딕코딩" pitchFamily="49" charset="-127"/>
                </a:rPr>
                <a:t>jQuery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라이브러리의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animate()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메소드와 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CSS3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애니메이션을 혼합하여 만듦</a:t>
              </a:r>
              <a:endParaRPr lang="en-US" altLang="ko-KR" sz="2000" dirty="0" smtClean="0">
                <a:latin typeface="+mj-lt"/>
                <a:ea typeface="나눔고딕코딩" pitchFamily="49" charset="-127"/>
              </a:endParaRPr>
            </a:p>
          </p:txBody>
        </p:sp>
        <p:pic>
          <p:nvPicPr>
            <p:cNvPr id="6" name="그림 5" descr="ch10-07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096" y="4581128"/>
              <a:ext cx="2726403" cy="14847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5877" y="1047496"/>
            <a:ext cx="4347665" cy="46628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﻿&lt;!DOCTYPE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</a:t>
            </a:r>
          </a:p>
          <a:p>
            <a:r>
              <a:rPr lang="en-US" altLang="ko-KR" sz="1100" dirty="0"/>
              <a:t>    &lt;title&gt;Animation Basic&lt;/title&gt;</a:t>
            </a:r>
          </a:p>
          <a:p>
            <a:r>
              <a:rPr lang="en-US" altLang="ko-KR" sz="1100" dirty="0"/>
              <a:t>    &lt;script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="http://code.jquery.com/jquery-1.9.1.js"&gt;&lt;/script&gt;</a:t>
            </a:r>
          </a:p>
          <a:p>
            <a:r>
              <a:rPr lang="en-US" altLang="ko-KR" sz="1100" dirty="0"/>
              <a:t>    &lt;script&gt;</a:t>
            </a:r>
          </a:p>
          <a:p>
            <a:r>
              <a:rPr lang="en-US" altLang="ko-KR" sz="1100" dirty="0"/>
              <a:t>        $(document).ready(function () {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변수를 선언합니다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 = false;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 = false;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이벤트를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$('#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').change(function () {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 = $(this).prop('checked')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    $('#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').change(function () {</a:t>
            </a:r>
          </a:p>
          <a:p>
            <a:r>
              <a:rPr lang="en-US" altLang="ko-KR" sz="1100" dirty="0"/>
              <a:t>                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 = $(this).prop('checked');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    $('#</a:t>
            </a:r>
            <a:r>
              <a:rPr lang="en-US" altLang="ko-KR" sz="1100" dirty="0" err="1"/>
              <a:t>stopButton</a:t>
            </a:r>
            <a:r>
              <a:rPr lang="en-US" altLang="ko-KR" sz="1100" dirty="0"/>
              <a:t>').click(function () {</a:t>
            </a:r>
          </a:p>
          <a:p>
            <a:r>
              <a:rPr lang="en-US" altLang="ko-KR" sz="1100" dirty="0"/>
              <a:t>                $('#box').stop(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/>
              <a:t>            });</a:t>
            </a:r>
          </a:p>
          <a:p>
            <a:r>
              <a:rPr lang="en-US" altLang="ko-KR" sz="1100" dirty="0"/>
              <a:t>            // </a:t>
            </a:r>
            <a:r>
              <a:rPr lang="ko-KR" altLang="en-US" sz="1100" dirty="0"/>
              <a:t>스타일을 변경합니다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$('#box').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({</a:t>
            </a:r>
          </a:p>
          <a:p>
            <a:r>
              <a:rPr lang="en-US" altLang="ko-KR" sz="1100" dirty="0"/>
              <a:t>                width: 100,</a:t>
            </a:r>
          </a:p>
          <a:p>
            <a:r>
              <a:rPr lang="en-US" altLang="ko-KR" sz="1100" dirty="0"/>
              <a:t>                height: 100,</a:t>
            </a:r>
          </a:p>
          <a:p>
            <a:r>
              <a:rPr lang="en-US" altLang="ko-KR" sz="1100" dirty="0"/>
              <a:t>                background: 'red'</a:t>
            </a:r>
          </a:p>
          <a:p>
            <a:r>
              <a:rPr lang="en-US" altLang="ko-KR" sz="1100" dirty="0"/>
              <a:t>            })</a:t>
            </a:r>
          </a:p>
          <a:p>
            <a:r>
              <a:rPr lang="en-US" altLang="ko-KR" sz="1100" dirty="0"/>
              <a:t>            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980373" y="1052736"/>
            <a:ext cx="3264035" cy="43242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// </a:t>
            </a:r>
            <a:r>
              <a:rPr lang="ko-KR" altLang="en-US" sz="1100" dirty="0"/>
              <a:t>타이머를 연결합니다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setInterval</a:t>
            </a:r>
            <a:r>
              <a:rPr lang="en-US" altLang="ko-KR" sz="1100" dirty="0"/>
              <a:t>(function () {</a:t>
            </a:r>
          </a:p>
          <a:p>
            <a:r>
              <a:rPr lang="en-US" altLang="ko-KR" sz="1100" dirty="0"/>
              <a:t>                $('#box').animate({</a:t>
            </a:r>
          </a:p>
          <a:p>
            <a:r>
              <a:rPr lang="en-US" altLang="ko-KR" sz="1100" dirty="0"/>
              <a:t>                    width: 200</a:t>
            </a:r>
          </a:p>
          <a:p>
            <a:r>
              <a:rPr lang="en-US" altLang="ko-KR" sz="1100" dirty="0"/>
              <a:t>                }, 1000).delay(1000).animate({</a:t>
            </a:r>
          </a:p>
          <a:p>
            <a:r>
              <a:rPr lang="en-US" altLang="ko-KR" sz="1100" dirty="0"/>
              <a:t>                    width: 100,</a:t>
            </a:r>
          </a:p>
          <a:p>
            <a:r>
              <a:rPr lang="en-US" altLang="ko-KR" sz="1100" dirty="0"/>
              <a:t>                    height: 100</a:t>
            </a:r>
          </a:p>
          <a:p>
            <a:r>
              <a:rPr lang="en-US" altLang="ko-KR" sz="1100" dirty="0"/>
              <a:t>                }, 1000);</a:t>
            </a:r>
          </a:p>
          <a:p>
            <a:r>
              <a:rPr lang="en-US" altLang="ko-KR" sz="1100" dirty="0"/>
              <a:t>            }, 3000);</a:t>
            </a:r>
          </a:p>
          <a:p>
            <a:r>
              <a:rPr lang="en-US" altLang="ko-KR" sz="1100" dirty="0"/>
              <a:t>        });</a:t>
            </a:r>
          </a:p>
          <a:p>
            <a:r>
              <a:rPr lang="en-US" altLang="ko-KR" sz="1100" dirty="0"/>
              <a:t>    &lt;/script&gt;</a:t>
            </a:r>
          </a:p>
          <a:p>
            <a:r>
              <a:rPr lang="en-US" altLang="ko-KR" sz="1100" dirty="0"/>
              <a:t>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    &lt;!-- </a:t>
            </a:r>
            <a:r>
              <a:rPr lang="ko-KR" altLang="en-US" sz="1100" dirty="0"/>
              <a:t>입력 양식 </a:t>
            </a:r>
            <a:r>
              <a:rPr lang="en-US" altLang="ko-KR" sz="1100" dirty="0"/>
              <a:t>--&gt;</a:t>
            </a:r>
          </a:p>
          <a:p>
            <a:r>
              <a:rPr lang="en-US" altLang="ko-KR" sz="1100" dirty="0"/>
              <a:t>    &lt;label&gt;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&lt;/label&gt;</a:t>
            </a:r>
          </a:p>
          <a:p>
            <a:r>
              <a:rPr lang="en-US" altLang="ko-KR" sz="1100" dirty="0"/>
              <a:t>    &lt;input id="</a:t>
            </a:r>
            <a:r>
              <a:rPr lang="en-US" altLang="ko-KR" sz="1100" dirty="0" err="1"/>
              <a:t>clearQueue</a:t>
            </a:r>
            <a:r>
              <a:rPr lang="en-US" altLang="ko-KR" sz="1100" dirty="0"/>
              <a:t>" type="checkbox" /&gt;</a:t>
            </a:r>
          </a:p>
          <a:p>
            <a:r>
              <a:rPr lang="en-US" altLang="ko-KR" sz="1100" dirty="0"/>
              <a:t>   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 /&gt;</a:t>
            </a:r>
          </a:p>
          <a:p>
            <a:r>
              <a:rPr lang="en-US" altLang="ko-KR" sz="1100" dirty="0"/>
              <a:t>    &lt;label&gt;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&lt;/label&gt;</a:t>
            </a:r>
          </a:p>
          <a:p>
            <a:r>
              <a:rPr lang="en-US" altLang="ko-KR" sz="1100" dirty="0"/>
              <a:t>    &lt;input id="</a:t>
            </a:r>
            <a:r>
              <a:rPr lang="en-US" altLang="ko-KR" sz="1100" dirty="0" err="1"/>
              <a:t>goToEnd</a:t>
            </a:r>
            <a:r>
              <a:rPr lang="en-US" altLang="ko-KR" sz="1100" dirty="0"/>
              <a:t>" type="checkbox" /&gt;</a:t>
            </a:r>
          </a:p>
          <a:p>
            <a:r>
              <a:rPr lang="en-US" altLang="ko-KR" sz="1100" dirty="0"/>
              <a:t>   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 /&gt;</a:t>
            </a:r>
          </a:p>
          <a:p>
            <a:r>
              <a:rPr lang="en-US" altLang="ko-KR" sz="1100" dirty="0"/>
              <a:t>    &lt;button id="</a:t>
            </a:r>
            <a:r>
              <a:rPr lang="en-US" altLang="ko-KR" sz="1100" dirty="0" err="1"/>
              <a:t>stopButton</a:t>
            </a:r>
            <a:r>
              <a:rPr lang="en-US" altLang="ko-KR" sz="1100" dirty="0"/>
              <a:t>"&gt;Stop&lt;/button&gt;</a:t>
            </a:r>
          </a:p>
          <a:p>
            <a:r>
              <a:rPr lang="en-US" altLang="ko-KR" sz="1100" dirty="0"/>
              <a:t>    &lt;!-- </a:t>
            </a:r>
            <a:r>
              <a:rPr lang="ko-KR" altLang="en-US" sz="1100" dirty="0"/>
              <a:t>애니메이션 </a:t>
            </a:r>
            <a:r>
              <a:rPr lang="en-US" altLang="ko-KR" sz="1100" dirty="0"/>
              <a:t>--&gt;</a:t>
            </a:r>
          </a:p>
          <a:p>
            <a:r>
              <a:rPr lang="en-US" altLang="ko-KR" sz="1100" dirty="0"/>
              <a:t>    &lt;div id="box"&gt;&lt;/div&gt;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47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jQuery </a:t>
            </a:r>
            <a:r>
              <a:rPr lang="ko-KR" altLang="en-US" smtClean="0"/>
              <a:t>라이브러리 설정하기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사용하도록 기본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CDN 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10-1]</a:t>
            </a:r>
            <a:r>
              <a:rPr lang="ko-KR" altLang="en-US" dirty="0" smtClean="0"/>
              <a:t>과 같이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구성</a:t>
            </a:r>
            <a:endParaRPr lang="en-US" altLang="ko-KR" dirty="0"/>
          </a:p>
          <a:p>
            <a:pPr lvl="1"/>
            <a:r>
              <a:rPr lang="en-US" altLang="ko-KR" dirty="0" smtClean="0"/>
              <a:t>CDN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마이크로소프트 등에서도 제공함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CDN </a:t>
            </a:r>
            <a:r>
              <a:rPr lang="ko-KR" altLang="en-US" dirty="0" smtClean="0"/>
              <a:t>사용시 라이브러리를 외부 자바스크립트로 추가할 필요 없음</a:t>
            </a:r>
            <a:endParaRPr lang="en-US" altLang="ko-KR" dirty="0" smtClean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10-1</a:t>
            </a: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47664" y="2708920"/>
            <a:ext cx="6253250" cy="36625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﻿&lt;!DOCTYPE html&gt;</a:t>
            </a:r>
          </a:p>
          <a:p>
            <a:r>
              <a:rPr lang="en-US" altLang="ko-KR" sz="1600" dirty="0"/>
              <a:t>&lt;html&gt;</a:t>
            </a:r>
          </a:p>
          <a:p>
            <a:r>
              <a:rPr lang="en-US" altLang="ko-KR" sz="1600" dirty="0"/>
              <a:t>&lt;head&gt;</a:t>
            </a:r>
          </a:p>
          <a:p>
            <a:r>
              <a:rPr lang="en-US" altLang="ko-KR" sz="1600" dirty="0"/>
              <a:t>    &lt;title&gt;jQuery Basic&lt;/title&gt;</a:t>
            </a:r>
          </a:p>
          <a:p>
            <a:r>
              <a:rPr lang="en-US" altLang="ko-KR" sz="1600" dirty="0"/>
              <a:t>    &lt;script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="http://code.jquery.com/jquery-1.9.1.js"&gt;&lt;/script&gt;</a:t>
            </a:r>
          </a:p>
          <a:p>
            <a:r>
              <a:rPr lang="en-US" altLang="ko-KR" sz="1600" dirty="0"/>
              <a:t>    &lt;script&gt;</a:t>
            </a:r>
          </a:p>
          <a:p>
            <a:r>
              <a:rPr lang="en-US" altLang="ko-KR" sz="1600" dirty="0"/>
              <a:t>        $(document).ready(function () {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});</a:t>
            </a:r>
          </a:p>
          <a:p>
            <a:r>
              <a:rPr lang="en-US" altLang="ko-KR" sz="1600" dirty="0"/>
              <a:t>    &lt;/script&gt;</a:t>
            </a:r>
          </a:p>
          <a:p>
            <a:r>
              <a:rPr lang="en-US" altLang="ko-KR" sz="1600" dirty="0"/>
              <a:t>&lt;/head&gt;</a:t>
            </a:r>
          </a:p>
          <a:p>
            <a:r>
              <a:rPr lang="en-US" altLang="ko-KR" sz="1600" dirty="0"/>
              <a:t>&lt;body&gt;</a:t>
            </a:r>
          </a:p>
          <a:p>
            <a:r>
              <a:rPr lang="en-US" altLang="ko-KR" sz="1600" dirty="0"/>
              <a:t>&lt;/body&gt;</a:t>
            </a:r>
          </a:p>
          <a:p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 </a:t>
            </a:r>
            <a:r>
              <a:rPr lang="ko-KR" altLang="en-US" smtClean="0"/>
              <a:t>문서 객체 선택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식별자로 특수문자 </a:t>
            </a:r>
            <a:r>
              <a:rPr lang="en-US" altLang="ko-KR" dirty="0" smtClean="0"/>
              <a:t>$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_</a:t>
            </a:r>
            <a:r>
              <a:rPr lang="ko-KR" altLang="en-US" dirty="0" smtClean="0"/>
              <a:t> 사용가능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라이브러리의 기본 함수로 많이 사용함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   → 쉽게 사용할 수 있도록 다음과 같은 코드를 사용해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변수를 대치함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 파일에 있는 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ch10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313" y="969928"/>
            <a:ext cx="5821680" cy="48768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52240"/>
              </p:ext>
            </p:extLst>
          </p:nvPr>
        </p:nvGraphicFramePr>
        <p:xfrm>
          <a:off x="468313" y="14739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10-3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jQuery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라이브러리 메소드의 기본 형식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659938"/>
            <a:ext cx="5760640" cy="128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선택하기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10-2]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사용하여 쉽게 문서 객체 선택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querySelector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메소드와 달리 문서 객체 여러 개를 한 번에 선택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document.querySelectorAll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메소드와 달리 반복문이 필요 없음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10-2</a:t>
            </a:r>
            <a:endParaRPr lang="ko-KR" altLang="en-US"/>
          </a:p>
        </p:txBody>
      </p:sp>
      <p:pic>
        <p:nvPicPr>
          <p:cNvPr id="5" name="그림 4" descr="ch10-ex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708920"/>
            <a:ext cx="3470361" cy="1807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1960" y="2708920"/>
            <a:ext cx="4730013" cy="36009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﻿&lt;!DOCTYPE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    &lt;title&gt;jQuery Basic&lt;/title&gt;</a:t>
            </a:r>
          </a:p>
          <a:p>
            <a:r>
              <a:rPr lang="en-US" altLang="ko-KR" sz="1200" dirty="0"/>
              <a:t>   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="http://code.jquery.com/jquery-1.9.1.js"&gt;&lt;/script&gt;</a:t>
            </a:r>
          </a:p>
          <a:p>
            <a:r>
              <a:rPr lang="en-US" altLang="ko-KR" sz="1200" dirty="0"/>
              <a:t>    &lt;script&gt;</a:t>
            </a:r>
          </a:p>
          <a:p>
            <a:r>
              <a:rPr lang="en-US" altLang="ko-KR" sz="1200" dirty="0"/>
              <a:t>        $(document).ready(function () {</a:t>
            </a:r>
          </a:p>
          <a:p>
            <a:r>
              <a:rPr lang="en-US" altLang="ko-KR" sz="1200" dirty="0"/>
              <a:t>            // </a:t>
            </a:r>
            <a:r>
              <a:rPr lang="ko-KR" altLang="en-US" sz="1200" dirty="0"/>
              <a:t>스타일 속성을 변경합니다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$('h1').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('color', 'red');</a:t>
            </a:r>
          </a:p>
          <a:p>
            <a:r>
              <a:rPr lang="en-US" altLang="ko-KR" sz="1200" dirty="0"/>
              <a:t>            $('h1').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('background', 'black');</a:t>
            </a:r>
          </a:p>
          <a:p>
            <a:r>
              <a:rPr lang="en-US" altLang="ko-KR" sz="1200" dirty="0"/>
              <a:t>        });</a:t>
            </a:r>
          </a:p>
          <a:p>
            <a:r>
              <a:rPr lang="en-US" altLang="ko-KR" sz="1200" dirty="0"/>
              <a:t>   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    &lt;h1&gt;Header&lt;/h1&gt;</a:t>
            </a:r>
          </a:p>
          <a:p>
            <a:r>
              <a:rPr lang="en-US" altLang="ko-KR" sz="1200" dirty="0"/>
              <a:t>    &lt;h1&gt;Header&lt;/h1&gt;</a:t>
            </a:r>
          </a:p>
          <a:p>
            <a:r>
              <a:rPr lang="en-US" altLang="ko-KR" sz="1200" dirty="0"/>
              <a:t>    &lt;h1&gt;Header&lt;/h1&gt;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859709"/>
              </p:ext>
            </p:extLst>
          </p:nvPr>
        </p:nvGraphicFramePr>
        <p:xfrm>
          <a:off x="1115616" y="234888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10-1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문서 객체의 속성 조작 메소드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3.1 </a:t>
            </a:r>
            <a:r>
              <a:rPr lang="ko-KR" altLang="en-US" smtClean="0"/>
              <a:t>속성 조작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속성 조작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attr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매개변수를 넣는 방법에 따라 속성을 지정할 수도 있고 추출할 수도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속성 추출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attr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메소드에 매개변수를 하나만 입력 </a:t>
            </a:r>
            <a:r>
              <a:rPr lang="en-US" altLang="ko-KR" dirty="0"/>
              <a:t> →</a:t>
            </a:r>
            <a:r>
              <a:rPr lang="ko-KR" altLang="en-US" dirty="0" smtClean="0"/>
              <a:t>  해당 속성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문서 객체를 선택</a:t>
            </a:r>
            <a:r>
              <a:rPr lang="en-US" altLang="ko-KR" dirty="0" smtClean="0"/>
              <a:t> →</a:t>
            </a:r>
            <a:r>
              <a:rPr lang="ko-KR" altLang="en-US" dirty="0" smtClean="0"/>
              <a:t> 첫 번째 문서 객체의 속성을 추출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804470"/>
              </p:ext>
            </p:extLst>
          </p:nvPr>
        </p:nvGraphicFramePr>
        <p:xfrm>
          <a:off x="1187624" y="2708920"/>
          <a:ext cx="741682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4216"/>
                <a:gridCol w="54726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메소드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attr()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문서 객체의 속성 조작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351350"/>
            <a:ext cx="5185577" cy="117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 객체 속성 추출하기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10-3]</a:t>
            </a:r>
            <a:r>
              <a:rPr lang="ko-KR" altLang="en-US" dirty="0" smtClean="0"/>
              <a:t>과 같이 작성</a:t>
            </a:r>
          </a:p>
          <a:p>
            <a:pPr lvl="1"/>
            <a:r>
              <a:rPr lang="en-US" altLang="ko-KR" dirty="0" smtClean="0"/>
              <a:t>script </a:t>
            </a:r>
            <a:r>
              <a:rPr lang="ko-KR" altLang="en-US" dirty="0" smtClean="0"/>
              <a:t>태그가 두 개 있으므로 먼저 등장하는 </a:t>
            </a:r>
            <a:r>
              <a:rPr lang="en-US" altLang="ko-KR" dirty="0" smtClean="0"/>
              <a:t>script </a:t>
            </a:r>
            <a:r>
              <a:rPr lang="ko-KR" altLang="en-US" dirty="0" smtClean="0"/>
              <a:t>태그의 속성을 추출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10-3</a:t>
            </a:r>
            <a:endParaRPr lang="ko-KR" altLang="en-US"/>
          </a:p>
        </p:txBody>
      </p:sp>
      <p:pic>
        <p:nvPicPr>
          <p:cNvPr id="5" name="그림 4" descr="ch10-ex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230" y="2006005"/>
            <a:ext cx="2880320" cy="1529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888" y="2006005"/>
            <a:ext cx="5488490" cy="4401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    &lt;title&gt;jQuery Basic&lt;/title&gt;</a:t>
            </a:r>
          </a:p>
          <a:p>
            <a:r>
              <a:rPr lang="en-US" altLang="ko-KR" sz="1400" dirty="0"/>
              <a:t>    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="http://code.jquery.com/jquery-1.9.1.js"&gt;&lt;/script&gt;</a:t>
            </a:r>
          </a:p>
          <a:p>
            <a:r>
              <a:rPr lang="en-US" altLang="ko-KR" sz="1400" dirty="0"/>
              <a:t>    &lt;script&gt;</a:t>
            </a:r>
          </a:p>
          <a:p>
            <a:r>
              <a:rPr lang="en-US" altLang="ko-KR" sz="1400" dirty="0"/>
              <a:t>        // </a:t>
            </a:r>
            <a:r>
              <a:rPr lang="ko-KR" altLang="en-US" sz="1400" dirty="0"/>
              <a:t>이벤트를 연결합니다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$(document).ready(function () {</a:t>
            </a:r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속성을 추출합니다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 = $('script').</a:t>
            </a:r>
            <a:r>
              <a:rPr lang="en-US" altLang="ko-KR" sz="1400" dirty="0" err="1"/>
              <a:t>attr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');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    // </a:t>
            </a:r>
            <a:r>
              <a:rPr lang="ko-KR" altLang="en-US" sz="1400" dirty="0"/>
              <a:t>출력합니다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    alert(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});</a:t>
            </a:r>
          </a:p>
          <a:p>
            <a:r>
              <a:rPr lang="en-US" altLang="ko-KR" sz="1400" dirty="0"/>
              <a:t>    &lt;/script&gt;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1796</Words>
  <Application>Microsoft Office PowerPoint</Application>
  <PresentationFormat>화면 슬라이드 쇼(4:3)</PresentationFormat>
  <Paragraphs>961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굴림</vt:lpstr>
      <vt:lpstr>Arial</vt:lpstr>
      <vt:lpstr>나눔손글씨 펜</vt:lpstr>
      <vt:lpstr>나눔고딕</vt:lpstr>
      <vt:lpstr>drfont_daraehand</vt:lpstr>
      <vt:lpstr>Tahoma</vt:lpstr>
      <vt:lpstr>맑은 고딕</vt:lpstr>
      <vt:lpstr>Wingdings</vt:lpstr>
      <vt:lpstr>HY견고딕</vt:lpstr>
      <vt:lpstr>나눔고딕코딩</vt:lpstr>
      <vt:lpstr>Office 테마</vt:lpstr>
      <vt:lpstr>10장 jQuery 라이브러리</vt:lpstr>
      <vt:lpstr>PowerPoint 프레젠테이션</vt:lpstr>
      <vt:lpstr>PowerPoint 프레젠테이션</vt:lpstr>
      <vt:lpstr>jQuery 라이브러리 설정하기</vt:lpstr>
      <vt:lpstr>jQuery 라이브러리 설정하기</vt:lpstr>
      <vt:lpstr>2 문서 객체 선택</vt:lpstr>
      <vt:lpstr>문서 객체 선택하기</vt:lpstr>
      <vt:lpstr>3.1 속성 조작</vt:lpstr>
      <vt:lpstr>문서 객체 속성 추출하기</vt:lpstr>
      <vt:lpstr>3.1 속성 조작</vt:lpstr>
      <vt:lpstr>3.1 속성 조작</vt:lpstr>
      <vt:lpstr>문서 객체 속성 조작하기</vt:lpstr>
      <vt:lpstr>문서 객체 속성 조작하기</vt:lpstr>
      <vt:lpstr>문서 객체 속성 조작하기</vt:lpstr>
      <vt:lpstr>3.2 스타일 조작</vt:lpstr>
      <vt:lpstr>3.2 스타일 조작</vt:lpstr>
      <vt:lpstr>문서 객체 스타일 조작하기</vt:lpstr>
      <vt:lpstr>문서 객체 스타일 조작하기</vt:lpstr>
      <vt:lpstr>문서 객체 스타일 조작하기</vt:lpstr>
      <vt:lpstr>3.3 글자 조작</vt:lpstr>
      <vt:lpstr>문서 객체 글자 변경하기</vt:lpstr>
      <vt:lpstr>문서 객체 글자 변경하기</vt:lpstr>
      <vt:lpstr>3.4 클래스 조작</vt:lpstr>
      <vt:lpstr>클래스 조작하기</vt:lpstr>
      <vt:lpstr>4.1 간단한 이벤트 연결</vt:lpstr>
      <vt:lpstr> click 이벤트 연결하기</vt:lpstr>
      <vt:lpstr>PowerPoint 프레젠테이션</vt:lpstr>
      <vt:lpstr>4.2 이벤트 연결 기본</vt:lpstr>
      <vt:lpstr>  일반 이벤트 연결하기</vt:lpstr>
      <vt:lpstr>  일반 이벤트 연결하기</vt:lpstr>
      <vt:lpstr>4.3 이벤트 객체와 기본 이벤트 제거</vt:lpstr>
      <vt:lpstr>  기본 이벤트 제거하기</vt:lpstr>
      <vt:lpstr>기본 이벤트 제거를 활용한 유효성 검사</vt:lpstr>
      <vt:lpstr>5.1 효과 메소드 소개</vt:lpstr>
      <vt:lpstr>5.1 효과 메소드 소개</vt:lpstr>
      <vt:lpstr>  태그가 사라지고 나타나는 효과 구하기</vt:lpstr>
      <vt:lpstr>5.2 애니메이션 기본</vt:lpstr>
      <vt:lpstr>  애니메이션 효과주기</vt:lpstr>
      <vt:lpstr>5.3 애니메이션 정지</vt:lpstr>
      <vt:lpstr>5.3 애니메이션 정지</vt:lpstr>
      <vt:lpstr>  애니메이션 효과 정지시키기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Lee</cp:lastModifiedBy>
  <cp:revision>140</cp:revision>
  <dcterms:created xsi:type="dcterms:W3CDTF">2013-06-03T09:37:00Z</dcterms:created>
  <dcterms:modified xsi:type="dcterms:W3CDTF">2014-05-26T02:33:08Z</dcterms:modified>
</cp:coreProperties>
</file>